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7081" r:id="rId1"/>
  </p:sldMasterIdLst>
  <p:notesMasterIdLst>
    <p:notesMasterId r:id="rId15"/>
  </p:notesMasterIdLst>
  <p:handoutMasterIdLst>
    <p:handoutMasterId r:id="rId16"/>
  </p:handoutMasterIdLst>
  <p:sldIdLst>
    <p:sldId id="505" r:id="rId2"/>
    <p:sldId id="521" r:id="rId3"/>
    <p:sldId id="535" r:id="rId4"/>
    <p:sldId id="536" r:id="rId5"/>
    <p:sldId id="550" r:id="rId6"/>
    <p:sldId id="549" r:id="rId7"/>
    <p:sldId id="544" r:id="rId8"/>
    <p:sldId id="551" r:id="rId9"/>
    <p:sldId id="553" r:id="rId10"/>
    <p:sldId id="545" r:id="rId11"/>
    <p:sldId id="512" r:id="rId12"/>
    <p:sldId id="546" r:id="rId13"/>
    <p:sldId id="533" r:id="rId1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avku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C"/>
    <a:srgbClr val="333399"/>
    <a:srgbClr val="1A3D68"/>
    <a:srgbClr val="FFFFFF"/>
    <a:srgbClr val="0000FF"/>
    <a:srgbClr val="000066"/>
    <a:srgbClr val="CCFF99"/>
    <a:srgbClr val="CCFFCC"/>
    <a:srgbClr val="006600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56" autoAdjust="0"/>
    <p:restoredTop sz="91739" autoAdjust="0"/>
  </p:normalViewPr>
  <p:slideViewPr>
    <p:cSldViewPr>
      <p:cViewPr>
        <p:scale>
          <a:sx n="100" d="100"/>
          <a:sy n="100" d="100"/>
        </p:scale>
        <p:origin x="-534" y="-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934" y="-13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6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44" y="0"/>
            <a:ext cx="2946345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>
              <a:defRPr sz="1200"/>
            </a:lvl1pPr>
          </a:lstStyle>
          <a:p>
            <a:pPr>
              <a:defRPr/>
            </a:pPr>
            <a:fld id="{89117179-9BB3-42E5-B3AE-D2201131ACE4}" type="datetimeFigureOut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308"/>
            <a:ext cx="2946346" cy="496331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44" y="9430308"/>
            <a:ext cx="2946345" cy="496331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r">
              <a:defRPr sz="1200"/>
            </a:lvl1pPr>
          </a:lstStyle>
          <a:p>
            <a:pPr>
              <a:defRPr/>
            </a:pPr>
            <a:fld id="{B32B0EE6-B4B7-4868-B3D0-8526B4A59F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46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4" y="0"/>
            <a:ext cx="2946345" cy="496332"/>
          </a:xfrm>
          <a:prstGeom prst="rect">
            <a:avLst/>
          </a:prstGeom>
        </p:spPr>
        <p:txBody>
          <a:bodyPr vert="horz" lIns="91312" tIns="45656" rIns="91312" bIns="4565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A495749-765D-4E18-8952-426A91946BC7}" type="datetimeFigureOut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12" tIns="45656" rIns="91312" bIns="4565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15946"/>
            <a:ext cx="5437822" cy="4466988"/>
          </a:xfrm>
          <a:prstGeom prst="rect">
            <a:avLst/>
          </a:prstGeom>
        </p:spPr>
        <p:txBody>
          <a:bodyPr vert="horz" lIns="91312" tIns="45656" rIns="91312" bIns="45656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308"/>
            <a:ext cx="2946346" cy="496331"/>
          </a:xfrm>
          <a:prstGeom prst="rect">
            <a:avLst/>
          </a:prstGeom>
        </p:spPr>
        <p:txBody>
          <a:bodyPr vert="horz" lIns="91312" tIns="45656" rIns="91312" bIns="4565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4" y="9430308"/>
            <a:ext cx="2946345" cy="496331"/>
          </a:xfrm>
          <a:prstGeom prst="rect">
            <a:avLst/>
          </a:prstGeom>
        </p:spPr>
        <p:txBody>
          <a:bodyPr vert="horz" wrap="square" lIns="91312" tIns="45656" rIns="91312" bIns="4565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DE19109-55A4-4636-A05E-3717FBD3F5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E19109-55A4-4636-A05E-3717FBD3F5A2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281C3D99-1F45-48D8-8449-3A9ED5139371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543F45-2744-44D1-968D-FAC40DB68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7A0D75AA-F251-4792-8FE1-58B22F54AD49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29ED6-4940-4F7F-9998-85D8431B7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82C0BD9C-7BF6-4FF4-A1EF-711FDEF2FDC5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D76EC-A042-40A1-B70C-FABF8419E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34896" y="307171"/>
            <a:ext cx="9621754" cy="64696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59B5FCCC-523F-4305-9B9D-D5963B022462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627D-8467-4651-9569-191A01B36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45FE7-F434-4E5B-B00A-D5BE510EACD1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2CC5B-6990-488A-916F-10D6F6BD8A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2599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20EB9133-D8A0-4AEB-BA60-8A83A5C2A37A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B1682-A0B9-4FB8-AD4A-981C3DBB2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4E5A1F58-5869-4975-B0D3-5142880B0CED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E15C-EFB9-4811-88B0-F4251D51A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A36B71B5-36C3-44E9-B0F0-8048EC5B5BF8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FF130-9496-4BF6-BB7A-1619B53782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BC945BD4-5A71-41E9-B0EF-7C19FE8C1382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AB8E3-89AD-4A4C-B2E2-F64E3563D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776B8862-63DA-4543-9E7F-1DEF14FB0C98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CBE3-5D5D-41BB-855E-AFED48E15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артинка 7"/>
          <p:cNvSpPr>
            <a:spLocks noGrp="1"/>
          </p:cNvSpPr>
          <p:nvPr>
            <p:ph type="clipArt" sz="quarter" idx="13"/>
          </p:nvPr>
        </p:nvSpPr>
        <p:spPr>
          <a:xfrm>
            <a:off x="431800" y="6354763"/>
            <a:ext cx="539750" cy="3603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3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E580A03C-7EB8-4FB7-BC7B-F169DAC78197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8ABBF-50E6-4CD7-A6E2-54A9D45E4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0D937D03-CAE8-4539-89EA-F0DE99AD28EC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FDDE7-2426-428C-A83E-4948D5DB7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Calibri" charset="0"/>
                <a:cs typeface="+mn-cs"/>
              </a:defRPr>
            </a:lvl1pPr>
          </a:lstStyle>
          <a:p>
            <a:pPr>
              <a:defRPr/>
            </a:pPr>
            <a:fld id="{FCEB9EAC-2B8D-4D24-9CBE-0F3F0657393E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9A3BF-3101-4261-9607-34B5B9DB2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78E52838-52F9-4009-81B2-A69CD1872F04}" type="datetime1">
              <a:rPr lang="ru-RU"/>
              <a:pPr>
                <a:defRPr/>
              </a:pPr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1856DCB-1530-4A85-B933-B1C4BB2C2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9" r:id="rId1"/>
    <p:sldLayoutId id="2147487260" r:id="rId2"/>
    <p:sldLayoutId id="2147487261" r:id="rId3"/>
    <p:sldLayoutId id="2147487262" r:id="rId4"/>
    <p:sldLayoutId id="2147487263" r:id="rId5"/>
    <p:sldLayoutId id="2147487264" r:id="rId6"/>
    <p:sldLayoutId id="2147487265" r:id="rId7"/>
    <p:sldLayoutId id="2147487266" r:id="rId8"/>
    <p:sldLayoutId id="2147487267" r:id="rId9"/>
    <p:sldLayoutId id="2147487268" r:id="rId10"/>
    <p:sldLayoutId id="2147487269" r:id="rId11"/>
    <p:sldLayoutId id="2147487270" r:id="rId12"/>
    <p:sldLayoutId id="2147487271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Arial" charset="0"/>
          <a:cs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Arial" charset="0"/>
          <a:cs typeface="Arial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Arial" charset="0"/>
          <a:cs typeface="Arial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Arial" charset="0"/>
          <a:cs typeface="Arial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Arial" charset="0"/>
          <a:cs typeface="Arial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Arial" charset="0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dirty="0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6000750"/>
            <a:ext cx="6667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83568" y="1772816"/>
            <a:ext cx="7704856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 аттестации педагогических работников</a:t>
            </a:r>
          </a:p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квалификационные категории</a:t>
            </a:r>
            <a:endParaRPr lang="ru-RU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5157192"/>
            <a:ext cx="4176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Соловьёва Елена Евгеньевна,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сектора аттестации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педагогических работников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6237312"/>
            <a:ext cx="1018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62068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«Аттестация педагогических работников – механизм оценки профессионального уровня педагога, направленный на повышение качества образования»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260649"/>
            <a:ext cx="8964488" cy="5170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Основание для прохождения аттестации по особой  форме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3568" y="2564904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Педагоги, подготовившие победителей и  призёров олимпиад, конкурсов, спортивных соревнований федерального и международного уровней, проводимых Министерством образования и науки Российской Федерации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11560" y="1196752"/>
            <a:ext cx="8532440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fontAlgn="t"/>
            <a:endParaRPr lang="ru-RU" sz="1600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83568" y="3356992"/>
            <a:ext cx="8460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Победители и лауреаты краевых  конкурсов «Учитель года», «Вожатый года», «Преподаватель года», «Сердце отдаю детям», «Воспитатель года»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1560" y="1052736"/>
            <a:ext cx="8280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Государственные награды, ведомственные награды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51520" y="148478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рямоугольник 31"/>
          <p:cNvSpPr/>
          <p:nvPr/>
        </p:nvSpPr>
        <p:spPr>
          <a:xfrm>
            <a:off x="179512" y="263691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Прямоугольник 34"/>
          <p:cNvSpPr/>
          <p:nvPr/>
        </p:nvSpPr>
        <p:spPr>
          <a:xfrm>
            <a:off x="251520" y="3284984"/>
            <a:ext cx="288032" cy="43204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Прямоугольник 35"/>
          <p:cNvSpPr/>
          <p:nvPr/>
        </p:nvSpPr>
        <p:spPr>
          <a:xfrm>
            <a:off x="755576" y="1628800"/>
            <a:ext cx="83884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Награды других ведомств по профилю педагогической деятельности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386104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TextBox 32"/>
          <p:cNvSpPr txBox="1"/>
          <p:nvPr/>
        </p:nvSpPr>
        <p:spPr>
          <a:xfrm>
            <a:off x="755576" y="3933056"/>
            <a:ext cx="83884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Руководители  краевых МО, руководители муниципальных МО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980728"/>
            <a:ext cx="288032" cy="28803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Прямоугольник 22"/>
          <p:cNvSpPr/>
          <p:nvPr/>
        </p:nvSpPr>
        <p:spPr>
          <a:xfrm>
            <a:off x="251520" y="1196752"/>
            <a:ext cx="288032" cy="42366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TextBox 23"/>
          <p:cNvSpPr txBox="1"/>
          <p:nvPr/>
        </p:nvSpPr>
        <p:spPr>
          <a:xfrm>
            <a:off x="683568" y="1340768"/>
            <a:ext cx="8208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Звание «Ветеран труда Алтайского края»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9552" y="692696"/>
            <a:ext cx="5876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квалификационную категорию (первую, высшую</a:t>
            </a:r>
            <a:r>
              <a:rPr lang="ru-RU" dirty="0" smtClean="0"/>
              <a:t>):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395536" y="1988840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Право аттестации на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высшую категорию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(не  ранее, чем через два года после установления первой КК) имеют: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5564" y="4365104"/>
            <a:ext cx="81369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Состав аттестационного дела по вышеназванным основаниям </a:t>
            </a:r>
            <a:r>
              <a:rPr lang="ru-RU" sz="1600" b="1" u="sng" smtClean="0">
                <a:latin typeface="Times New Roman" pitchFamily="18" charset="0"/>
                <a:cs typeface="Times New Roman" pitchFamily="18" charset="0"/>
              </a:rPr>
              <a:t>на высшую КК:</a:t>
            </a:r>
            <a:endParaRPr lang="ru-RU" sz="1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1560" y="4653136"/>
            <a:ext cx="43860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Заявление педагогического работника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28" y="4941168"/>
            <a:ext cx="33750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работодателя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1560" y="5229200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Выписка из приказов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России или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АК об итогах   профессиональных конкурсов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Выписка из приказа МОУО об утверждении состава руководителей предметных МО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74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9158288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5366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260649"/>
            <a:ext cx="9144000" cy="5170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Требования к категориям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24128" y="22048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251520" y="692696"/>
          <a:ext cx="8712968" cy="56494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3600400"/>
                <a:gridCol w="5112568"/>
              </a:tblGrid>
              <a:tr h="312715"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Первая  категория</a:t>
                      </a:r>
                    </a:p>
                  </a:txBody>
                  <a:tcPr>
                    <a:lnT w="25400" cap="flat" cmpd="sng" algn="ctr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Высшая категория</a:t>
                      </a:r>
                    </a:p>
                  </a:txBody>
                  <a:tcPr/>
                </a:tc>
              </a:tr>
              <a:tr h="4295797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Стабильных </a:t>
                      </a: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положительных результатов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освоения обучающимися образовательных программ по итогам мониторингов, проводимых ОО;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Стабильных положительных результатов освоения обучающимися образовательных программ по итогам мониторинга системы образования, проводимого в порядке, установленном постановлением Правительства РФ от 5 августа 2013 г. №662;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Выявления развития у обучающихся способностей к научной (интеллектуальной), творческой, физкультурно-спортивной деятельности; 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Личного вклада в повышение качества образования, совершенствования методов  обучения и воспитания, транслирования в педагогических коллективах опыта практических результатов своей профессиональной деятельности, активного участие в работе методических объединений педагогических работников организации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Font typeface="Wingdings" pitchFamily="2" charset="2"/>
                        <a:buChar char="ü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Достижения обучающимися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положительной динамики результатов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освоения образовательных программ по итогам мониторингов, проводимых ОО;</a:t>
                      </a:r>
                    </a:p>
                    <a:p>
                      <a:pPr lvl="0">
                        <a:buFont typeface="Wingdings" pitchFamily="2" charset="2"/>
                        <a:buChar char="ü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Достижения обучающимися положительной динамики результатов освоения образовательных программ по итогам мониторинга системы образования, проводимого в порядке, установленном постановлением Правительства РФ от 5 августа 2013 г. №662; </a:t>
                      </a:r>
                    </a:p>
                    <a:p>
                      <a:pPr lvl="0">
                        <a:buFont typeface="Wingdings" pitchFamily="2" charset="2"/>
                        <a:buChar char="ü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Выявления и развития способностей обучающихся к научной (интеллектуальной), творческой, физкультурно-спортивной деятельности, а также их участие в  олимпиадах, конкурсах, фестивалях, соревнованиях;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>
                        <a:buFont typeface="Wingdings" pitchFamily="2" charset="2"/>
                        <a:buChar char="ü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Личного вклада в повышение качества образования, совершенствования методов  обучения и воспитания и продуктивного использования новых образовательных технологий, транслирования в педагогических коллективах опыта практических результатов своей профессиональной деятельности, в том числе  экспериментальной и инновационной; </a:t>
                      </a:r>
                    </a:p>
                    <a:p>
                      <a:pPr lvl="0">
                        <a:buFont typeface="Wingdings" pitchFamily="2" charset="2"/>
                        <a:buChar char="ü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активного участия в работе методических объединений педагогических работников организаций, в разработке программно-методического сопровождения образовательного процесса, профессиональных конкурсах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260648"/>
            <a:ext cx="8964488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 аттестации на квалификационную категорию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3568" y="2564904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На основании решения ГАК </a:t>
            </a:r>
            <a:r>
              <a:rPr lang="ru-RU" sz="16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АК о результатах аттестации издаются приказы об установлении педагогическим работникам первой или высшей квалификационной категории, которые размещаются на официальном сайте Министерства в сети «Интернет»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9552" y="1412776"/>
            <a:ext cx="8604448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fontAlgn="t"/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620688"/>
            <a:ext cx="8352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Аттестационная комиссия принимает одно из следующих решений:</a:t>
            </a:r>
            <a:endParaRPr lang="ru-RU" sz="1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83671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51520" y="119675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Прямоугольник 28"/>
          <p:cNvSpPr/>
          <p:nvPr/>
        </p:nvSpPr>
        <p:spPr>
          <a:xfrm>
            <a:off x="251520" y="18448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рямоугольник 31"/>
          <p:cNvSpPr/>
          <p:nvPr/>
        </p:nvSpPr>
        <p:spPr>
          <a:xfrm>
            <a:off x="251520" y="2420888"/>
            <a:ext cx="288032" cy="57606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Прямоугольник 35"/>
          <p:cNvSpPr/>
          <p:nvPr/>
        </p:nvSpPr>
        <p:spPr>
          <a:xfrm>
            <a:off x="683568" y="1844824"/>
            <a:ext cx="8460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Решение аттестационной комиссии оформляется протоколом и вступает в силу со дня</a:t>
            </a:r>
          </a:p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его вынесения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36450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251520" y="436510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рямоугольник 30"/>
          <p:cNvSpPr/>
          <p:nvPr/>
        </p:nvSpPr>
        <p:spPr>
          <a:xfrm>
            <a:off x="827584" y="4221089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Педагогические работники</a:t>
            </a:r>
            <a:r>
              <a:rPr lang="ru-RU" sz="1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которым при проведении аттестации отказано в установлении квалификационной категории, обращаются по их желанию в аттестационную комиссию с заявлением о проведении аттестации на ту же квалификационную категорию не ранее чем через год со дня принятия аттестационной комиссией соответствующего решения</a:t>
            </a:r>
            <a:endParaRPr lang="ru-RU" sz="16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3568" y="3645024"/>
            <a:ext cx="846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Квалификационные категории сохраняются при переходе в другую организацию, в том числе расположенную в другом субъекте РФ  до окончания срока их действия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395536" y="4843186"/>
            <a:ext cx="84969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79512" y="515719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TextBox 41"/>
          <p:cNvSpPr txBox="1"/>
          <p:nvPr/>
        </p:nvSpPr>
        <p:spPr>
          <a:xfrm>
            <a:off x="611560" y="908720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установить первую (высшую) квалификационную категорию по должности «___»;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3568" y="1268760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отказать в установлении первой(высшей) квалификационной категории по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должности «___»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5576" y="5229200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При принятии в отношении педагогического работника, имеющего первую квалификационную категорию, решения ГАК об отказе в установлении высшей квалификационной категории, за ним сохраняется  первая КК до истечения срока её действия</a:t>
            </a:r>
            <a:endParaRPr lang="ru-RU" sz="16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74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15416"/>
            <a:ext cx="9153144" cy="15079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6021288"/>
            <a:ext cx="504056" cy="6248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11794" y="6079233"/>
            <a:ext cx="5422862" cy="487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3608" y="6059425"/>
            <a:ext cx="62646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  <a:endParaRPr lang="ru-RU" sz="1600" b="1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4941168"/>
            <a:ext cx="36724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8 (385-2) 29 86 61</a:t>
            </a:r>
            <a:endParaRPr lang="ru-RU" sz="2200" b="1" i="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5445224"/>
            <a:ext cx="60338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i="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soloviova@gu.educaltai.ru</a:t>
            </a:r>
            <a:endParaRPr lang="ru-RU" sz="2200" b="1" i="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3212976"/>
            <a:ext cx="7128792" cy="18002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Соловьёва Елена Евгеньевна, </a:t>
            </a:r>
            <a:endParaRPr lang="en-US" sz="2800" b="1" i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начальник сектора аттестации педагогических работников Министерства образования и науки Алтайского края</a:t>
            </a:r>
            <a:endParaRPr lang="ru-RU" sz="24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556792"/>
            <a:ext cx="6264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32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dirty="0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332656"/>
            <a:ext cx="9144000" cy="90774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ФЕДЕРАЛЬНЫЕ ДОКУМЕНТЫ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 rot="10800000">
            <a:off x="179512" y="1052736"/>
            <a:ext cx="8784976" cy="1296144"/>
            <a:chOff x="1017786" y="476340"/>
            <a:chExt cx="3834218" cy="695084"/>
          </a:xfrm>
        </p:grpSpPr>
        <p:sp>
          <p:nvSpPr>
            <p:cNvPr id="17" name="Пятиугольник 16"/>
            <p:cNvSpPr/>
            <p:nvPr/>
          </p:nvSpPr>
          <p:spPr>
            <a:xfrm rot="10800000">
              <a:off x="1017786" y="476340"/>
              <a:ext cx="3834218" cy="695084"/>
            </a:xfrm>
            <a:prstGeom prst="homePlate">
              <a:avLst>
                <a:gd name="adj" fmla="val 0"/>
              </a:avLst>
            </a:prstGeom>
            <a:solidFill>
              <a:srgbClr val="170AC2"/>
            </a:solidFill>
            <a:ln w="19050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8" name="Пятиугольник 4"/>
            <p:cNvSpPr/>
            <p:nvPr/>
          </p:nvSpPr>
          <p:spPr>
            <a:xfrm rot="10800000">
              <a:off x="1049214" y="484063"/>
              <a:ext cx="3802789" cy="64874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513" tIns="53340" rIns="99568" bIns="53340" numCol="1" spcCol="1270" anchor="ctr" anchorCtr="0">
              <a:noAutofit/>
            </a:bodyPr>
            <a:lstStyle/>
            <a:p>
              <a:pPr lvl="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 typeface="Wingdings" pitchFamily="2" charset="2"/>
                <a:buChar char="Ø"/>
              </a:pPr>
              <a:r>
                <a:rPr lang="ru-RU" sz="2200" kern="12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Федеральный Закон от 29.12.2012 №273-ФЗ «Об образовании в Российской Федерации», ст.49</a:t>
              </a:r>
            </a:p>
          </p:txBody>
        </p:sp>
      </p:grpSp>
      <p:sp>
        <p:nvSpPr>
          <p:cNvPr id="23" name="Пятиугольник 22"/>
          <p:cNvSpPr/>
          <p:nvPr/>
        </p:nvSpPr>
        <p:spPr>
          <a:xfrm>
            <a:off x="179512" y="2492896"/>
            <a:ext cx="8784976" cy="1656184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РФ от 07.04.2014 №276 «Об утверждении Порядка проведения аттестации педагогических работников организаций, осуществляющих образовательную деятельность»</a:t>
            </a:r>
          </a:p>
          <a:p>
            <a:pPr algn="just" eaLnBrk="1" hangingPunct="1">
              <a:buFont typeface="Wingdings" pitchFamily="2" charset="2"/>
              <a:buChar char="Ø"/>
            </a:pP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ятиугольник 4"/>
          <p:cNvSpPr/>
          <p:nvPr/>
        </p:nvSpPr>
        <p:spPr>
          <a:xfrm>
            <a:off x="251520" y="2564904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ятиугольник 27"/>
          <p:cNvSpPr/>
          <p:nvPr/>
        </p:nvSpPr>
        <p:spPr>
          <a:xfrm>
            <a:off x="179512" y="4293096"/>
            <a:ext cx="8784976" cy="576064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31" name="Пятиугольник 4"/>
          <p:cNvSpPr/>
          <p:nvPr/>
        </p:nvSpPr>
        <p:spPr>
          <a:xfrm>
            <a:off x="323528" y="4365104"/>
            <a:ext cx="8640960" cy="43684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5013176"/>
            <a:ext cx="3600399" cy="940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107504" y="4221088"/>
            <a:ext cx="8928992" cy="1872208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0" name="TextBox 19"/>
          <p:cNvSpPr txBox="1"/>
          <p:nvPr/>
        </p:nvSpPr>
        <p:spPr>
          <a:xfrm>
            <a:off x="251520" y="4365104"/>
            <a:ext cx="87129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 Министерства здравоохранения и социального развития от 26.08.2010 № 761 </a:t>
            </a:r>
            <a:r>
              <a:rPr lang="ru-RU" sz="2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«Об  утверждении  Единого  квалификационного справочника должностей руководителей, специалистов и служащих</a:t>
            </a: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0" y="332656"/>
            <a:ext cx="9144000" cy="941796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РЕГИОНАЛЬНЫЕ ДОКУМЕНТЫ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251520" y="1340768"/>
            <a:ext cx="8712968" cy="1224136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от 25.01.2017 №158 «Об утверждении состава Главной аттестационной комиссии Министерства образования и науки Алтайского края»</a:t>
            </a:r>
          </a:p>
        </p:txBody>
      </p:sp>
      <p:sp>
        <p:nvSpPr>
          <p:cNvPr id="24" name="Пятиугольник 4"/>
          <p:cNvSpPr/>
          <p:nvPr/>
        </p:nvSpPr>
        <p:spPr>
          <a:xfrm>
            <a:off x="179512" y="2492896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ятиугольник 27"/>
          <p:cNvSpPr/>
          <p:nvPr/>
        </p:nvSpPr>
        <p:spPr>
          <a:xfrm>
            <a:off x="251520" y="4005064"/>
            <a:ext cx="8712968" cy="792088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9" name="Пятиугольник 28"/>
          <p:cNvSpPr/>
          <p:nvPr/>
        </p:nvSpPr>
        <p:spPr>
          <a:xfrm>
            <a:off x="251520" y="4077072"/>
            <a:ext cx="8712968" cy="1800200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marL="0" lvl="8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Приказ от 01.02.2017 №255 «Об утверждении состава специалистов (экспертов) краевых государственных ОО»</a:t>
            </a:r>
          </a:p>
          <a:p>
            <a:pPr marL="0" lvl="8" fontAlgn="base">
              <a:spcBef>
                <a:spcPct val="0"/>
              </a:spcBef>
              <a:spcAft>
                <a:spcPct val="0"/>
              </a:spcAft>
            </a:pPr>
            <a:endParaRPr lang="ru-RU" sz="2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lvl="8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Приказ от 06.03.2017 №369 «О Главной аттестационной комиссии Министерства образования и науки  Алтайского края»</a:t>
            </a:r>
          </a:p>
          <a:p>
            <a:endParaRPr lang="ru-RU" dirty="0"/>
          </a:p>
        </p:txBody>
      </p:sp>
      <p:sp>
        <p:nvSpPr>
          <p:cNvPr id="31" name="Пятиугольник 4"/>
          <p:cNvSpPr/>
          <p:nvPr/>
        </p:nvSpPr>
        <p:spPr>
          <a:xfrm>
            <a:off x="251520" y="4005064"/>
            <a:ext cx="8712968" cy="10081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5013176"/>
            <a:ext cx="3600400" cy="86889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251520" y="2852936"/>
            <a:ext cx="8712968" cy="1152128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251520" y="1124744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Char char="Ø"/>
            </a:pPr>
            <a:endParaRPr lang="ru-RU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179512" y="2780928"/>
            <a:ext cx="8712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Приказ от 26.01.2017 №171 «Об утверждении состава специалистов Главной аттестационной комиссии Министерства образования и науки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Алтайского края»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1520" y="508518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8" algn="just"/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9512" y="332656"/>
            <a:ext cx="8784976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Письма Министерства образования и науки Алтайского края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179512" y="1844824"/>
            <a:ext cx="8784976" cy="864096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Письмо от 02.03.2017 № 21-05/05/203 «О проведении аттестации на квалификационные категории»</a:t>
            </a:r>
          </a:p>
        </p:txBody>
      </p:sp>
      <p:sp>
        <p:nvSpPr>
          <p:cNvPr id="24" name="Пятиугольник 4"/>
          <p:cNvSpPr/>
          <p:nvPr/>
        </p:nvSpPr>
        <p:spPr>
          <a:xfrm>
            <a:off x="251520" y="2564904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ятиугольник 27"/>
          <p:cNvSpPr/>
          <p:nvPr/>
        </p:nvSpPr>
        <p:spPr>
          <a:xfrm>
            <a:off x="179512" y="3429000"/>
            <a:ext cx="8784976" cy="1800200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31" name="Пятиугольник 4"/>
          <p:cNvSpPr/>
          <p:nvPr/>
        </p:nvSpPr>
        <p:spPr>
          <a:xfrm>
            <a:off x="179512" y="3717032"/>
            <a:ext cx="8784976" cy="10081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179512" y="4797152"/>
            <a:ext cx="8784976" cy="9361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179512" y="2708920"/>
            <a:ext cx="8784976" cy="720080"/>
          </a:xfrm>
          <a:prstGeom prst="homePlate">
            <a:avLst>
              <a:gd name="adj" fmla="val 0"/>
            </a:avLst>
          </a:prstGeom>
          <a:solidFill>
            <a:srgbClr val="170AC2"/>
          </a:solidFill>
          <a:ln w="19050" cap="rnd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sp>
      <p:sp>
        <p:nvSpPr>
          <p:cNvPr id="22" name="Прямоугольник 21"/>
          <p:cNvSpPr/>
          <p:nvPr/>
        </p:nvSpPr>
        <p:spPr>
          <a:xfrm>
            <a:off x="251520" y="1124744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Char char="Ø"/>
            </a:pPr>
            <a:endParaRPr lang="ru-RU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251520" y="980728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Письмо    от  09.02.2017 № 21-05/05/125     «О проведении     аттестации   на 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соответствие занимаемой должности»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520" y="270892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Письмо от 28.02.2017 № 21-05/05/195 «О формировании состава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аттеста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ционного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дела»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3568" y="54452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0" y="3717032"/>
            <a:ext cx="87849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Письмо ГУ от 13.10.2014 № 02/06/06/ 788 «Методические рекомендации по аттестации педагогических работников в целях установления квалификационной категории»</a:t>
            </a: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51520" y="548680"/>
            <a:ext cx="8712968" cy="1366528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Региональное отраслевое Соглашение по образовательным организациям Алтайского края, осуществляющим образовательную деятельность, на 2016-2018 годы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ятиугольник 4"/>
          <p:cNvSpPr/>
          <p:nvPr/>
        </p:nvSpPr>
        <p:spPr>
          <a:xfrm>
            <a:off x="323528" y="2492896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ятиугольник 4"/>
          <p:cNvSpPr/>
          <p:nvPr/>
        </p:nvSpPr>
        <p:spPr>
          <a:xfrm>
            <a:off x="251520" y="3789040"/>
            <a:ext cx="8712968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5013176"/>
            <a:ext cx="3600399" cy="940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1863408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Char char="Ø"/>
            </a:pPr>
            <a:endParaRPr lang="ru-RU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0" y="148478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9158288" cy="6206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39552" y="98072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4572000" y="2924944"/>
            <a:ext cx="4464496" cy="3024336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Информационный бюллетень №8 (Москва, декабрь 2014)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НПА, ответы на вопросы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0" y="3212976"/>
            <a:ext cx="4427984" cy="2880320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Информационный бюллетень №6 ( Москва, июнь 2014)</a:t>
            </a:r>
          </a:p>
          <a:p>
            <a:pPr algn="just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НПА, ответы на вопросы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2420887"/>
            <a:ext cx="8352928" cy="771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Разъяснения Профсоюза работников народного образования и науки РФ по применению Порядка аттестации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2713" y="0"/>
            <a:ext cx="8497887" cy="69215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endParaRPr lang="ru-RU" alt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  <a:cs typeface="Arial" panose="020B0604020202020204" pitchFamily="34" charset="0"/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1716088" y="1168400"/>
            <a:ext cx="392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>
              <a:latin typeface="Cambria" pitchFamily="18" charset="0"/>
            </a:endParaRPr>
          </a:p>
        </p:txBody>
      </p:sp>
      <p:pic>
        <p:nvPicPr>
          <p:cNvPr id="14346" name="Рисунок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093296"/>
            <a:ext cx="576064" cy="57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7" name="TextBox 14"/>
          <p:cNvSpPr txBox="1">
            <a:spLocks noChangeArrowheads="1"/>
          </p:cNvSpPr>
          <p:nvPr/>
        </p:nvSpPr>
        <p:spPr bwMode="auto">
          <a:xfrm>
            <a:off x="928688" y="6286500"/>
            <a:ext cx="54959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2060"/>
                </a:solidFill>
                <a:latin typeface="Cambria" pitchFamily="18" charset="0"/>
              </a:rPr>
              <a:t>Министерство образования и  науки Алтайского края</a:t>
            </a:r>
          </a:p>
        </p:txBody>
      </p:sp>
      <p:pic>
        <p:nvPicPr>
          <p:cNvPr id="14348" name="Рисунок 1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88" y="6215063"/>
            <a:ext cx="5422900" cy="4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9512" y="692697"/>
            <a:ext cx="8856984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ятиугольник 4"/>
          <p:cNvSpPr/>
          <p:nvPr/>
        </p:nvSpPr>
        <p:spPr>
          <a:xfrm>
            <a:off x="251520" y="2564904"/>
            <a:ext cx="3672407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ятиугольник 4"/>
          <p:cNvSpPr/>
          <p:nvPr/>
        </p:nvSpPr>
        <p:spPr>
          <a:xfrm>
            <a:off x="251520" y="3789040"/>
            <a:ext cx="8712968" cy="10129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0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ятиугольник 4"/>
          <p:cNvSpPr/>
          <p:nvPr/>
        </p:nvSpPr>
        <p:spPr>
          <a:xfrm>
            <a:off x="251520" y="5013176"/>
            <a:ext cx="3600399" cy="94090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06513" tIns="53340" rIns="99568" bIns="5334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200" b="1" kern="1200" dirty="0" smtClean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1124744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 typeface="Wingdings" pitchFamily="2" charset="2"/>
              <a:buChar char="Ø"/>
            </a:pPr>
            <a:endParaRPr lang="ru-RU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0" y="148478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9158288" cy="692696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39552" y="98072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39552" y="404664"/>
            <a:ext cx="860444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Виды аттестации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4427984" y="1196752"/>
            <a:ext cx="484632" cy="936104"/>
          </a:xfrm>
          <a:prstGeom prst="down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5076056" y="1772816"/>
            <a:ext cx="3456384" cy="2880320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Аттестация в целях установления квалификационной категории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(добровольная)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Горизонтальный свиток 20"/>
          <p:cNvSpPr/>
          <p:nvPr/>
        </p:nvSpPr>
        <p:spPr>
          <a:xfrm>
            <a:off x="395536" y="1772816"/>
            <a:ext cx="3600400" cy="2880320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Аттестация в целях подтверждения соответствия занимаемой должности (обязательная)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568" y="4725144"/>
            <a:ext cx="76712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Срок действия категории – 5 лет.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Продлению не подлежит!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4644008" y="0"/>
            <a:ext cx="4032448" cy="80021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Добровольная аттестация на квалификационные категории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Shape 22"/>
          <p:cNvSpPr/>
          <p:nvPr/>
        </p:nvSpPr>
        <p:spPr>
          <a:xfrm>
            <a:off x="251520" y="764704"/>
            <a:ext cx="8712968" cy="5256584"/>
          </a:xfrm>
          <a:prstGeom prst="swooshArrow">
            <a:avLst>
              <a:gd name="adj1" fmla="val 28230"/>
              <a:gd name="adj2" fmla="val 56759"/>
            </a:avLst>
          </a:prstGeom>
        </p:spPr>
        <p:style>
          <a:lnRef idx="0">
            <a:schemeClr val="accent5">
              <a:hueOff val="0"/>
              <a:satOff val="0"/>
              <a:lumOff val="0"/>
              <a:alphaOff val="0"/>
            </a:schemeClr>
          </a:lnRef>
          <a:fillRef idx="1">
            <a:schemeClr val="accent5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1" name="Прямоугольник 50"/>
          <p:cNvSpPr/>
          <p:nvPr/>
        </p:nvSpPr>
        <p:spPr>
          <a:xfrm>
            <a:off x="4499992" y="1268760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Сроки подачи заявления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520" y="620688"/>
            <a:ext cx="41044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333399"/>
                </a:solidFill>
              </a:rPr>
              <a:t> </a:t>
            </a:r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Аттестация проводится на основании личного заявления педагогического работника в ГАК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827584" y="3573016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Овал 39"/>
          <p:cNvSpPr/>
          <p:nvPr/>
        </p:nvSpPr>
        <p:spPr>
          <a:xfrm>
            <a:off x="1187624" y="2996952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Овал 40"/>
          <p:cNvSpPr/>
          <p:nvPr/>
        </p:nvSpPr>
        <p:spPr>
          <a:xfrm>
            <a:off x="1691680" y="2204864"/>
            <a:ext cx="216024" cy="288032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979712" y="1988840"/>
            <a:ext cx="66967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Педагогический работник может подать заявление независимо от продолжительности работы в организации, в том числе в период нахождения в отпуске по уходу за ребёнком</a:t>
            </a:r>
          </a:p>
          <a:p>
            <a:pPr algn="just"/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75656" y="2996952"/>
            <a:ext cx="72728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Рекомендуется подавать заявление не позднее, чем за три месяца до истечения срока предыдущей аттестации</a:t>
            </a:r>
          </a:p>
          <a:p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15616" y="3645024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Истечение срока действия высшей или первой квалификационной категории не ограничивает право педагогического работника впоследствии обращаться в ГАК с заявлением о проведении его аттестации в целях  установления высшей категории по той же должности</a:t>
            </a:r>
            <a:endParaRPr lang="ru-RU" sz="1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9592" y="4869160"/>
            <a:ext cx="7776864" cy="1130424"/>
          </a:xfrm>
          <a:prstGeom prst="roundRect">
            <a:avLst>
              <a:gd name="adj" fmla="val 19663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C00000"/>
                </a:solidFill>
              </a:ln>
              <a:noFill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632" y="4869160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Заявление о проведении аттестации в целях установления высшей квалификационной категории по должности, по которой аттестация будет проводиться впервые, подаются педагогическими работниками не ранее чем через два года после установления по этой должности первой КК</a:t>
            </a:r>
          </a:p>
          <a:p>
            <a:pPr algn="just"/>
            <a:r>
              <a:rPr lang="ru-RU" sz="16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74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260648"/>
            <a:ext cx="9144000" cy="5170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 аттестационного дела на общих основаниях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3568" y="2420889"/>
            <a:ext cx="7992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Выписка из приказа ОО  об организации процедур аттестации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3568" y="1412776"/>
            <a:ext cx="8460432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fontAlgn="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Представление работодателя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39552" y="908720"/>
            <a:ext cx="83529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Заявление педагогического работника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83671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179512" y="134076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Прямоугольник 28"/>
          <p:cNvSpPr/>
          <p:nvPr/>
        </p:nvSpPr>
        <p:spPr>
          <a:xfrm>
            <a:off x="251520" y="18448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рямоугольник 31"/>
          <p:cNvSpPr/>
          <p:nvPr/>
        </p:nvSpPr>
        <p:spPr>
          <a:xfrm>
            <a:off x="251520" y="2348880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Прямоугольник 34"/>
          <p:cNvSpPr/>
          <p:nvPr/>
        </p:nvSpPr>
        <p:spPr>
          <a:xfrm>
            <a:off x="251520" y="278092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Прямоугольник 24"/>
          <p:cNvSpPr/>
          <p:nvPr/>
        </p:nvSpPr>
        <p:spPr>
          <a:xfrm>
            <a:off x="323528" y="3789040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251520" y="4293096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рямоугольник 30"/>
          <p:cNvSpPr/>
          <p:nvPr/>
        </p:nvSpPr>
        <p:spPr>
          <a:xfrm>
            <a:off x="755576" y="4365105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Копия аттестационного листа или выписка из приказа </a:t>
            </a:r>
            <a:r>
              <a:rPr lang="ru-RU" sz="16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АК об установлении квалификационной категории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7584" y="3717033"/>
            <a:ext cx="8316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Оценочный лист специалиста ГАК, осуществляющего анализ профессиональной деятельности педагогического работника (Приложение 5)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51520" y="4941168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TextBox 51"/>
          <p:cNvSpPr txBox="1"/>
          <p:nvPr/>
        </p:nvSpPr>
        <p:spPr>
          <a:xfrm>
            <a:off x="755576" y="1844825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Выписка из приказа </a:t>
            </a:r>
            <a:r>
              <a:rPr lang="ru-RU" sz="16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АК об утверждении списков аттестующихся на квалификационные категории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27584" y="2852936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 самооценки педагогической деятельности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23528" y="328498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7" name="TextBox 56"/>
          <p:cNvSpPr txBox="1"/>
          <p:nvPr/>
        </p:nvSpPr>
        <p:spPr>
          <a:xfrm>
            <a:off x="755576" y="328498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Оценочный лист специалистов муниципального 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уровня</a:t>
            </a:r>
            <a:r>
              <a:rPr 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(Приложение 4)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584" y="5013176"/>
            <a:ext cx="799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Копия документа о курсах ПК или ПП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074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30" y="6178094"/>
            <a:ext cx="536038" cy="5317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6432242"/>
            <a:ext cx="5451429" cy="2640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ru-RU" sz="1600" b="1" dirty="0" smtClean="0">
                <a:solidFill>
                  <a:srgbClr val="000099"/>
                </a:solidFill>
                <a:latin typeface="Cambria" pitchFamily="18" charset="0"/>
              </a:rPr>
              <a:t>Министерство образования и науки Алтайского края</a:t>
            </a:r>
            <a:endParaRPr lang="ru-RU" sz="1600" b="1" dirty="0">
              <a:solidFill>
                <a:srgbClr val="000099"/>
              </a:solidFill>
              <a:latin typeface="Cambria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44000" y="6365586"/>
            <a:ext cx="720000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33000">
                  <a:schemeClr val="accent5">
                    <a:lumMod val="95000"/>
                    <a:lumOff val="5000"/>
                  </a:schemeClr>
                </a:gs>
                <a:gs pos="100000">
                  <a:schemeClr val="accent5">
                    <a:lumMod val="6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1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8288" cy="69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0" y="260648"/>
            <a:ext cx="9144000" cy="48301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Состав аттестационного дела по особой (льготной) форме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55576" y="2636912"/>
            <a:ext cx="7920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Выписка из приказа ОО об организации процедур аттестации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83568" y="1916832"/>
            <a:ext cx="8460432" cy="33855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 fontAlgn="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Представление работодателя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1560" y="836712"/>
            <a:ext cx="8280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Заявление педагогического работника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76470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51520" y="184482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Прямоугольник 28"/>
          <p:cNvSpPr/>
          <p:nvPr/>
        </p:nvSpPr>
        <p:spPr>
          <a:xfrm>
            <a:off x="251520" y="227687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Прямоугольник 31"/>
          <p:cNvSpPr/>
          <p:nvPr/>
        </p:nvSpPr>
        <p:spPr>
          <a:xfrm>
            <a:off x="251520" y="2636912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Прямоугольник 34"/>
          <p:cNvSpPr/>
          <p:nvPr/>
        </p:nvSpPr>
        <p:spPr>
          <a:xfrm>
            <a:off x="251520" y="3068960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251520" y="3573016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Прямоугольник 30"/>
          <p:cNvSpPr/>
          <p:nvPr/>
        </p:nvSpPr>
        <p:spPr>
          <a:xfrm>
            <a:off x="827584" y="350100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Копия аттестационного листа или выписка из приказа </a:t>
            </a:r>
            <a:r>
              <a:rPr lang="ru-RU" sz="16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АК об установлении квалификационной категории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51520" y="400506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2" name="TextBox 51"/>
          <p:cNvSpPr txBox="1"/>
          <p:nvPr/>
        </p:nvSpPr>
        <p:spPr>
          <a:xfrm>
            <a:off x="755576" y="2132856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Выписка из приказа </a:t>
            </a:r>
            <a:r>
              <a:rPr lang="ru-RU" sz="1600" dirty="0" err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АК об утверждении списков аттестующихся на квалификационные категории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27584" y="3068960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Лист оценки профессиональной деятельности педагога (Приложение 6)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27584" y="4077072"/>
            <a:ext cx="799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Копия документа о курсах ПК или ПП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1520" y="436510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TextBox 35"/>
          <p:cNvSpPr txBox="1"/>
          <p:nvPr/>
        </p:nvSpPr>
        <p:spPr>
          <a:xfrm>
            <a:off x="755576" y="4437112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Копия документа, подтверждающего право аттестации по льготной форме</a:t>
            </a:r>
            <a:endParaRPr lang="ru-RU" sz="16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043608" y="5013176"/>
            <a:ext cx="7488832" cy="108012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Аттестация проводится на имеющуюся квалификационную категорию при работе в той же должности </a:t>
            </a:r>
            <a:endParaRPr lang="ru-RU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112474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TextBox 38"/>
          <p:cNvSpPr txBox="1"/>
          <p:nvPr/>
        </p:nvSpPr>
        <p:spPr>
          <a:xfrm>
            <a:off x="611560" y="1124744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Выписка из приказов </a:t>
            </a:r>
            <a:r>
              <a:rPr lang="ru-RU" sz="160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России или </a:t>
            </a:r>
            <a:r>
              <a:rPr lang="ru-RU" sz="160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Минобрнауки</a:t>
            </a:r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АК об итогах профессиональных конкурсов </a:t>
            </a:r>
          </a:p>
          <a:p>
            <a:pPr algn="just"/>
            <a:r>
              <a:rPr lang="ru-RU" sz="16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выписка из приказа МОУО об утверждении состава руководителей предметных МО</a:t>
            </a:r>
            <a:endParaRPr lang="ru-RU" sz="16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1520" y="1484784"/>
            <a:ext cx="288032" cy="44325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="" xmlns:p14="http://schemas.microsoft.com/office/powerpoint/2010/main" val="38507454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26448</TotalTime>
  <Words>1298</Words>
  <Application>Microsoft Office PowerPoint</Application>
  <PresentationFormat>Экран (4:3)</PresentationFormat>
  <Paragraphs>128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3_Тема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 направления модернизации образования</dc:title>
  <dc:creator>Josef</dc:creator>
  <cp:lastModifiedBy>soloveva</cp:lastModifiedBy>
  <cp:revision>1629</cp:revision>
  <dcterms:modified xsi:type="dcterms:W3CDTF">2017-12-06T10:50:07Z</dcterms:modified>
</cp:coreProperties>
</file>