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7081" r:id="rId1"/>
  </p:sldMasterIdLst>
  <p:notesMasterIdLst>
    <p:notesMasterId r:id="rId15"/>
  </p:notesMasterIdLst>
  <p:handoutMasterIdLst>
    <p:handoutMasterId r:id="rId16"/>
  </p:handoutMasterIdLst>
  <p:sldIdLst>
    <p:sldId id="505" r:id="rId2"/>
    <p:sldId id="556" r:id="rId3"/>
    <p:sldId id="555" r:id="rId4"/>
    <p:sldId id="549" r:id="rId5"/>
    <p:sldId id="541" r:id="rId6"/>
    <p:sldId id="542" r:id="rId7"/>
    <p:sldId id="523" r:id="rId8"/>
    <p:sldId id="557" r:id="rId9"/>
    <p:sldId id="558" r:id="rId10"/>
    <p:sldId id="554" r:id="rId11"/>
    <p:sldId id="562" r:id="rId12"/>
    <p:sldId id="563" r:id="rId13"/>
    <p:sldId id="533" r:id="rId14"/>
  </p:sldIdLst>
  <p:sldSz cx="9144000" cy="6858000" type="screen4x3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havkun" initials="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333399"/>
    <a:srgbClr val="0000CC"/>
    <a:srgbClr val="0000FF"/>
    <a:srgbClr val="1A3D68"/>
    <a:srgbClr val="FFFFFF"/>
    <a:srgbClr val="000066"/>
    <a:srgbClr val="CCFF99"/>
    <a:srgbClr val="CCFFCC"/>
    <a:srgbClr val="006600"/>
    <a:srgbClr val="FFFF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Средний стиль 3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56" autoAdjust="0"/>
    <p:restoredTop sz="91739" autoAdjust="0"/>
  </p:normalViewPr>
  <p:slideViewPr>
    <p:cSldViewPr>
      <p:cViewPr>
        <p:scale>
          <a:sx n="100" d="100"/>
          <a:sy n="100" d="100"/>
        </p:scale>
        <p:origin x="-450" y="-8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63" d="100"/>
          <a:sy n="63" d="100"/>
        </p:scale>
        <p:origin x="-2934" y="-132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346" cy="496332"/>
          </a:xfrm>
          <a:prstGeom prst="rect">
            <a:avLst/>
          </a:prstGeom>
        </p:spPr>
        <p:txBody>
          <a:bodyPr vert="horz" lIns="91312" tIns="45656" rIns="91312" bIns="45656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744" y="0"/>
            <a:ext cx="2946345" cy="496332"/>
          </a:xfrm>
          <a:prstGeom prst="rect">
            <a:avLst/>
          </a:prstGeom>
        </p:spPr>
        <p:txBody>
          <a:bodyPr vert="horz" lIns="91312" tIns="45656" rIns="91312" bIns="45656" rtlCol="0"/>
          <a:lstStyle>
            <a:lvl1pPr algn="r">
              <a:defRPr sz="1200"/>
            </a:lvl1pPr>
          </a:lstStyle>
          <a:p>
            <a:pPr>
              <a:defRPr/>
            </a:pPr>
            <a:fld id="{89117179-9BB3-42E5-B3AE-D2201131ACE4}" type="datetimeFigureOut">
              <a:rPr lang="ru-RU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30308"/>
            <a:ext cx="2946346" cy="496331"/>
          </a:xfrm>
          <a:prstGeom prst="rect">
            <a:avLst/>
          </a:prstGeom>
        </p:spPr>
        <p:txBody>
          <a:bodyPr vert="horz" lIns="91312" tIns="45656" rIns="91312" bIns="45656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744" y="9430308"/>
            <a:ext cx="2946345" cy="496331"/>
          </a:xfrm>
          <a:prstGeom prst="rect">
            <a:avLst/>
          </a:prstGeom>
        </p:spPr>
        <p:txBody>
          <a:bodyPr vert="horz" lIns="91312" tIns="45656" rIns="91312" bIns="45656" rtlCol="0" anchor="b"/>
          <a:lstStyle>
            <a:lvl1pPr algn="r">
              <a:defRPr sz="1200"/>
            </a:lvl1pPr>
          </a:lstStyle>
          <a:p>
            <a:pPr>
              <a:defRPr/>
            </a:pPr>
            <a:fld id="{B32B0EE6-B4B7-4868-B3D0-8526B4A59F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346" cy="496332"/>
          </a:xfrm>
          <a:prstGeom prst="rect">
            <a:avLst/>
          </a:prstGeom>
        </p:spPr>
        <p:txBody>
          <a:bodyPr vert="horz" lIns="91312" tIns="45656" rIns="91312" bIns="45656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744" y="0"/>
            <a:ext cx="2946345" cy="496332"/>
          </a:xfrm>
          <a:prstGeom prst="rect">
            <a:avLst/>
          </a:prstGeom>
        </p:spPr>
        <p:txBody>
          <a:bodyPr vert="horz" lIns="91312" tIns="45656" rIns="91312" bIns="45656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A495749-765D-4E18-8952-426A91946BC7}" type="datetimeFigureOut">
              <a:rPr lang="ru-RU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12" tIns="45656" rIns="91312" bIns="45656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927" y="4715946"/>
            <a:ext cx="5437822" cy="4466988"/>
          </a:xfrm>
          <a:prstGeom prst="rect">
            <a:avLst/>
          </a:prstGeom>
        </p:spPr>
        <p:txBody>
          <a:bodyPr vert="horz" lIns="91312" tIns="45656" rIns="91312" bIns="45656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30308"/>
            <a:ext cx="2946346" cy="496331"/>
          </a:xfrm>
          <a:prstGeom prst="rect">
            <a:avLst/>
          </a:prstGeom>
        </p:spPr>
        <p:txBody>
          <a:bodyPr vert="horz" lIns="91312" tIns="45656" rIns="91312" bIns="45656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744" y="9430308"/>
            <a:ext cx="2946345" cy="496331"/>
          </a:xfrm>
          <a:prstGeom prst="rect">
            <a:avLst/>
          </a:prstGeom>
        </p:spPr>
        <p:txBody>
          <a:bodyPr vert="horz" wrap="square" lIns="91312" tIns="45656" rIns="91312" bIns="45656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DE19109-55A4-4636-A05E-3717FBD3F5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E19109-55A4-4636-A05E-3717FBD3F5A2}" type="slidenum">
              <a:rPr lang="ru-RU" altLang="ru-RU" smtClean="0"/>
              <a:pPr>
                <a:defRPr/>
              </a:pPr>
              <a:t>7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Calibri" charset="0"/>
                <a:cs typeface="+mn-cs"/>
              </a:defRPr>
            </a:lvl1pPr>
          </a:lstStyle>
          <a:p>
            <a:pPr>
              <a:defRPr/>
            </a:pPr>
            <a:fld id="{281C3D99-1F45-48D8-8449-3A9ED5139371}" type="datetime1">
              <a:rPr lang="ru-RU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543F45-2744-44D1-968D-FAC40DB685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Calibri" charset="0"/>
                <a:cs typeface="+mn-cs"/>
              </a:defRPr>
            </a:lvl1pPr>
          </a:lstStyle>
          <a:p>
            <a:pPr>
              <a:defRPr/>
            </a:pPr>
            <a:fld id="{7A0D75AA-F251-4792-8FE1-58B22F54AD49}" type="datetime1">
              <a:rPr lang="ru-RU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29ED6-4940-4F7F-9998-85D8431B78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Calibri" charset="0"/>
                <a:cs typeface="+mn-cs"/>
              </a:defRPr>
            </a:lvl1pPr>
          </a:lstStyle>
          <a:p>
            <a:pPr>
              <a:defRPr/>
            </a:pPr>
            <a:fld id="{82C0BD9C-7BF6-4FF4-A1EF-711FDEF2FDC5}" type="datetime1">
              <a:rPr lang="ru-RU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D76EC-A042-40A1-B70C-FABF8419E9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534896" y="307171"/>
            <a:ext cx="9621754" cy="64696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Calibri" charset="0"/>
                <a:cs typeface="+mn-cs"/>
              </a:defRPr>
            </a:lvl1pPr>
          </a:lstStyle>
          <a:p>
            <a:pPr>
              <a:defRPr/>
            </a:pPr>
            <a:fld id="{59B5FCCC-523F-4305-9B9D-D5963B022462}" type="datetime1">
              <a:rPr lang="ru-RU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8627D-8467-4651-9569-191A01B36A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45FE7-F434-4E5B-B00A-D5BE510EACD1}" type="datetimeFigureOut">
              <a:rPr lang="ru-RU" smtClean="0"/>
              <a:pPr/>
              <a:t>07.12.2017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2CC5B-6990-488A-916F-10D6F6BD8A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72599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Calibri" charset="0"/>
                <a:cs typeface="+mn-cs"/>
              </a:defRPr>
            </a:lvl1pPr>
          </a:lstStyle>
          <a:p>
            <a:pPr>
              <a:defRPr/>
            </a:pPr>
            <a:fld id="{20EB9133-D8A0-4AEB-BA60-8A83A5C2A37A}" type="datetime1">
              <a:rPr lang="ru-RU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B1682-A0B9-4FB8-AD4A-981C3DBB25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Calibri" charset="0"/>
                <a:cs typeface="+mn-cs"/>
              </a:defRPr>
            </a:lvl1pPr>
          </a:lstStyle>
          <a:p>
            <a:pPr>
              <a:defRPr/>
            </a:pPr>
            <a:fld id="{4E5A1F58-5869-4975-B0D3-5142880B0CED}" type="datetime1">
              <a:rPr lang="ru-RU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4E15C-EFB9-4811-88B0-F4251D51AB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Calibri" charset="0"/>
                <a:cs typeface="+mn-cs"/>
              </a:defRPr>
            </a:lvl1pPr>
          </a:lstStyle>
          <a:p>
            <a:pPr>
              <a:defRPr/>
            </a:pPr>
            <a:fld id="{A36B71B5-36C3-44E9-B0F0-8048EC5B5BF8}" type="datetime1">
              <a:rPr lang="ru-RU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FF130-9496-4BF6-BB7A-1619B53782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Calibri" charset="0"/>
                <a:cs typeface="+mn-cs"/>
              </a:defRPr>
            </a:lvl1pPr>
          </a:lstStyle>
          <a:p>
            <a:pPr>
              <a:defRPr/>
            </a:pPr>
            <a:fld id="{BC945BD4-5A71-41E9-B0EF-7C19FE8C1382}" type="datetime1">
              <a:rPr lang="ru-RU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AB8E3-89AD-4A4C-B2E2-F64E3563D3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Calibri" charset="0"/>
                <a:cs typeface="+mn-cs"/>
              </a:defRPr>
            </a:lvl1pPr>
          </a:lstStyle>
          <a:p>
            <a:pPr>
              <a:defRPr/>
            </a:pPr>
            <a:fld id="{776B8862-63DA-4543-9E7F-1DEF14FB0C98}" type="datetime1">
              <a:rPr lang="ru-RU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6CBE3-5D5D-41BB-855E-AFED48E159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Картинка 7"/>
          <p:cNvSpPr>
            <a:spLocks noGrp="1"/>
          </p:cNvSpPr>
          <p:nvPr>
            <p:ph type="clipArt" sz="quarter" idx="13"/>
          </p:nvPr>
        </p:nvSpPr>
        <p:spPr>
          <a:xfrm>
            <a:off x="431800" y="6354763"/>
            <a:ext cx="539750" cy="360362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3" name="Дата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Calibri" charset="0"/>
                <a:cs typeface="+mn-cs"/>
              </a:defRPr>
            </a:lvl1pPr>
          </a:lstStyle>
          <a:p>
            <a:pPr>
              <a:defRPr/>
            </a:pPr>
            <a:fld id="{E580A03C-7EB8-4FB7-BC7B-F169DAC78197}" type="datetime1">
              <a:rPr lang="ru-RU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8ABBF-50E6-4CD7-A6E2-54A9D45E43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Calibri" charset="0"/>
                <a:cs typeface="+mn-cs"/>
              </a:defRPr>
            </a:lvl1pPr>
          </a:lstStyle>
          <a:p>
            <a:pPr>
              <a:defRPr/>
            </a:pPr>
            <a:fld id="{0D937D03-CAE8-4539-89EA-F0DE99AD28EC}" type="datetime1">
              <a:rPr lang="ru-RU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FDDE7-2426-428C-A83E-4948D5DB7E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Calibri" charset="0"/>
                <a:cs typeface="+mn-cs"/>
              </a:defRPr>
            </a:lvl1pPr>
          </a:lstStyle>
          <a:p>
            <a:pPr>
              <a:defRPr/>
            </a:pPr>
            <a:fld id="{FCEB9EAC-2B8D-4D24-9CBE-0F3F0657393E}" type="datetime1">
              <a:rPr lang="ru-RU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9A3BF-3101-4261-9607-34B5B9DB2F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78E52838-52F9-4009-81B2-A69CD1872F04}" type="datetime1">
              <a:rPr lang="ru-RU"/>
              <a:pPr>
                <a:defRPr/>
              </a:pPr>
              <a:t>07.12.2017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1856DCB-1530-4A85-B933-B1C4BB2C2D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9" r:id="rId1"/>
    <p:sldLayoutId id="2147487260" r:id="rId2"/>
    <p:sldLayoutId id="2147487261" r:id="rId3"/>
    <p:sldLayoutId id="2147487262" r:id="rId4"/>
    <p:sldLayoutId id="2147487263" r:id="rId5"/>
    <p:sldLayoutId id="2147487264" r:id="rId6"/>
    <p:sldLayoutId id="2147487265" r:id="rId7"/>
    <p:sldLayoutId id="2147487266" r:id="rId8"/>
    <p:sldLayoutId id="2147487267" r:id="rId9"/>
    <p:sldLayoutId id="2147487268" r:id="rId10"/>
    <p:sldLayoutId id="2147487269" r:id="rId11"/>
    <p:sldLayoutId id="2147487270" r:id="rId12"/>
    <p:sldLayoutId id="2147487271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Arial" charset="0"/>
          <a:cs typeface="Arial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Arial" charset="0"/>
          <a:cs typeface="Arial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Arial" charset="0"/>
          <a:cs typeface="Arial" charset="0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Arial" charset="0"/>
          <a:cs typeface="Arial" charset="0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Arial" charset="0"/>
          <a:cs typeface="Arial" charset="0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Arial" charset="0"/>
          <a:cs typeface="Arial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jpe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Рисунок 1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58288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12713" y="0"/>
            <a:ext cx="8497887" cy="692150"/>
          </a:xfrm>
          <a:prstGeom prst="rect">
            <a:avLst/>
          </a:prstGeom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>
              <a:defRPr/>
            </a:pPr>
            <a:endParaRPr lang="ru-RU" alt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  <a:cs typeface="Arial" panose="020B0604020202020204" pitchFamily="34" charset="0"/>
            </a:endParaRPr>
          </a:p>
        </p:txBody>
      </p:sp>
      <p:sp>
        <p:nvSpPr>
          <p:cNvPr id="14344" name="TextBox 5"/>
          <p:cNvSpPr txBox="1">
            <a:spLocks noChangeArrowheads="1"/>
          </p:cNvSpPr>
          <p:nvPr/>
        </p:nvSpPr>
        <p:spPr bwMode="auto">
          <a:xfrm>
            <a:off x="1716088" y="1168400"/>
            <a:ext cx="39274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altLang="ru-RU" dirty="0">
              <a:latin typeface="Cambria" pitchFamily="18" charset="0"/>
            </a:endParaRPr>
          </a:p>
        </p:txBody>
      </p:sp>
      <p:pic>
        <p:nvPicPr>
          <p:cNvPr id="14346" name="Рисунок 1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6000750"/>
            <a:ext cx="666750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7" name="TextBox 14"/>
          <p:cNvSpPr txBox="1">
            <a:spLocks noChangeArrowheads="1"/>
          </p:cNvSpPr>
          <p:nvPr/>
        </p:nvSpPr>
        <p:spPr bwMode="auto">
          <a:xfrm>
            <a:off x="928688" y="6286500"/>
            <a:ext cx="54959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altLang="ru-RU" sz="1600" b="1" dirty="0">
                <a:solidFill>
                  <a:srgbClr val="002060"/>
                </a:solidFill>
                <a:latin typeface="Cambria" pitchFamily="18" charset="0"/>
              </a:rPr>
              <a:t>Министерство образования и  науки Алтайского края</a:t>
            </a:r>
          </a:p>
        </p:txBody>
      </p:sp>
      <p:pic>
        <p:nvPicPr>
          <p:cNvPr id="14348" name="Рисунок 1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88" y="6215063"/>
            <a:ext cx="5422900" cy="4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683568" y="1772816"/>
            <a:ext cx="7704856" cy="320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ct val="115000"/>
              </a:lnSpc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 аттестации педагогических работников</a:t>
            </a:r>
          </a:p>
          <a:p>
            <a:pPr algn="ctr" eaLnBrk="0" hangingPunct="0">
              <a:lnSpc>
                <a:spcPct val="115000"/>
              </a:lnSpc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соответствие занимаемой должности</a:t>
            </a:r>
            <a:endParaRPr lang="ru-RU" sz="4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99992" y="5085184"/>
            <a:ext cx="41764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Соловьёва Елена Евгеньевна, 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начальник сектора аттестации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педагогических работников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64288" y="6237312"/>
            <a:ext cx="1018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2017 год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55976" y="620688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«Аттестация педагогических работников – механизм оценки профессионального уровня педагога, направленный на повышение качества образования»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530" y="6178094"/>
            <a:ext cx="536038" cy="5317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7584" y="6432242"/>
            <a:ext cx="5451429" cy="2640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300"/>
              </a:lnSpc>
            </a:pPr>
            <a:r>
              <a:rPr lang="ru-RU" sz="1600" b="1" dirty="0" smtClean="0">
                <a:solidFill>
                  <a:srgbClr val="000099"/>
                </a:solidFill>
                <a:latin typeface="Cambria" pitchFamily="18" charset="0"/>
              </a:rPr>
              <a:t>Министерство образования и науки Алтайского края</a:t>
            </a:r>
            <a:endParaRPr lang="ru-RU" sz="1600" b="1" dirty="0">
              <a:solidFill>
                <a:srgbClr val="000099"/>
              </a:solidFill>
              <a:latin typeface="Cambria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944000" y="6365586"/>
            <a:ext cx="7200000" cy="0"/>
          </a:xfrm>
          <a:prstGeom prst="line">
            <a:avLst/>
          </a:prstGeom>
          <a:ln w="50800">
            <a:gradFill flip="none" rotWithShape="1">
              <a:gsLst>
                <a:gs pos="0">
                  <a:schemeClr val="accent5">
                    <a:lumMod val="40000"/>
                    <a:lumOff val="60000"/>
                  </a:schemeClr>
                </a:gs>
                <a:gs pos="33000">
                  <a:schemeClr val="accent5">
                    <a:lumMod val="95000"/>
                    <a:lumOff val="5000"/>
                  </a:schemeClr>
                </a:gs>
                <a:gs pos="100000">
                  <a:schemeClr val="accent5">
                    <a:lumMod val="6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Рисунок 1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58288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Прямоугольник 29"/>
          <p:cNvSpPr/>
          <p:nvPr/>
        </p:nvSpPr>
        <p:spPr>
          <a:xfrm>
            <a:off x="0" y="476672"/>
            <a:ext cx="8964488" cy="483017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 eaLnBrk="0" hangingPunct="0">
              <a:lnSpc>
                <a:spcPct val="115000"/>
              </a:lnSpc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Процедура проведения  квалификационных испытаний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95536" y="5013176"/>
            <a:ext cx="85689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6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b="1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39552" y="1844824"/>
            <a:ext cx="8604448" cy="1815882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lvl="0" algn="just" fontAlgn="t"/>
            <a:endParaRPr lang="ru-RU" sz="1600" dirty="0" smtClean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fontAlgn="t"/>
            <a:endParaRPr lang="ru-RU" sz="1600" dirty="0" smtClean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fontAlgn="t"/>
            <a:endParaRPr lang="ru-RU" sz="1600" dirty="0" smtClean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fontAlgn="t"/>
            <a:endParaRPr lang="ru-RU" sz="1600" dirty="0" smtClean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fontAlgn="t"/>
            <a:r>
              <a:rPr lang="ru-RU" sz="16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Отдел сопровождения аттестации и экспертизы АКИПКРО составляет график проведения тестирования, направляет координаторам в МОУО и КОО списки данных для входа в систему тестирования (логины, пароли), организует его </a:t>
            </a:r>
            <a:r>
              <a:rPr lang="en-US" sz="16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on-line  </a:t>
            </a:r>
            <a:r>
              <a:rPr lang="ru-RU" sz="16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сопровождение</a:t>
            </a:r>
            <a:endParaRPr lang="ru-RU" sz="1600" b="1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539552" y="1340768"/>
            <a:ext cx="86044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МОУО, КОО представляют списки аттестующихся и направляет  в отдел сопровождения аттестации и экспертизы АКИПКРО</a:t>
            </a:r>
            <a:endParaRPr lang="ru-RU" sz="1600" b="1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79512" y="1340768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lc="http://schemas.openxmlformats.org/drawingml/2006/lockedCanvas" xmlns:a14="http://schemas.microsoft.com/office/drawing/2010/main" xmlns:dgm="http://schemas.openxmlformats.org/drawingml/2006/diagram" xmlns="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7" name="Прямоугольник 36"/>
          <p:cNvSpPr/>
          <p:nvPr/>
        </p:nvSpPr>
        <p:spPr>
          <a:xfrm>
            <a:off x="539552" y="4149080"/>
            <a:ext cx="860444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b="1" dirty="0" smtClean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b="1" dirty="0" smtClean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b="1" dirty="0" smtClean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b="1" dirty="0" smtClean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Педагогический работник считается соответствующим занимаемой должности, если средневзвешенная оценка результатов квалификационного испытания составляет не менее 0,55 баллов при условии, что оценка конспекта учебного занятия составляет не менее 0,5 балла</a:t>
            </a:r>
            <a:endParaRPr lang="ru-RU" sz="16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79512" y="5013176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lc="http://schemas.openxmlformats.org/drawingml/2006/lockedCanvas" xmlns:a14="http://schemas.microsoft.com/office/drawing/2010/main" xmlns:dgm="http://schemas.openxmlformats.org/drawingml/2006/diagram" xmlns="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3" name="TextBox 32"/>
          <p:cNvSpPr txBox="1"/>
          <p:nvPr/>
        </p:nvSpPr>
        <p:spPr>
          <a:xfrm>
            <a:off x="467544" y="5013176"/>
            <a:ext cx="8280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b="1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39552" y="2708921"/>
            <a:ext cx="84969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dirty="0" smtClean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6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Тестирование проводится в пунктах проведения квалификационных испытаний при  МОУО и КОО</a:t>
            </a:r>
            <a:endParaRPr lang="ru-RU" sz="1600" b="1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79512" y="4293096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lc="http://schemas.openxmlformats.org/drawingml/2006/lockedCanvas" xmlns:a14="http://schemas.microsoft.com/office/drawing/2010/main" xmlns:dgm="http://schemas.openxmlformats.org/drawingml/2006/diagram" xmlns="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1" name="Прямоугольник 30"/>
          <p:cNvSpPr/>
          <p:nvPr/>
        </p:nvSpPr>
        <p:spPr>
          <a:xfrm>
            <a:off x="179512" y="3645024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lc="http://schemas.openxmlformats.org/drawingml/2006/lockedCanvas" xmlns:a14="http://schemas.microsoft.com/office/drawing/2010/main" xmlns:dgm="http://schemas.openxmlformats.org/drawingml/2006/diagram" xmlns="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1" name="Прямоугольник 40"/>
          <p:cNvSpPr/>
          <p:nvPr/>
        </p:nvSpPr>
        <p:spPr>
          <a:xfrm>
            <a:off x="539552" y="3356992"/>
            <a:ext cx="86044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dirty="0" smtClean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6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Отдел сопровождения аттестации и экспертизы АКИПКРО готовит протоколы итоговых результатов квалификационных испытаний и направляет координаторам</a:t>
            </a:r>
            <a:endParaRPr lang="ru-RU" sz="1600" b="1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79512" y="1916832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lc="http://schemas.openxmlformats.org/drawingml/2006/lockedCanvas" xmlns:a14="http://schemas.microsoft.com/office/drawing/2010/main" xmlns:dgm="http://schemas.openxmlformats.org/drawingml/2006/diagram" xmlns="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3" name="Прямоугольник 42"/>
          <p:cNvSpPr/>
          <p:nvPr/>
        </p:nvSpPr>
        <p:spPr>
          <a:xfrm>
            <a:off x="179512" y="2852936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lc="http://schemas.openxmlformats.org/drawingml/2006/lockedCanvas" xmlns:a14="http://schemas.microsoft.com/office/drawing/2010/main" xmlns:dgm="http://schemas.openxmlformats.org/drawingml/2006/diagram" xmlns="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8" name="Прямоугольник 47"/>
          <p:cNvSpPr/>
          <p:nvPr/>
        </p:nvSpPr>
        <p:spPr>
          <a:xfrm>
            <a:off x="539552" y="1916832"/>
            <a:ext cx="86044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Содержание квалификационных испытаний для каждой должности определяется на основе требований Единого квалификационного  справочника</a:t>
            </a:r>
            <a:endParaRPr lang="ru-RU" sz="1600" b="1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0745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530" y="6178094"/>
            <a:ext cx="536038" cy="5317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7584" y="6432242"/>
            <a:ext cx="5451429" cy="2640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300"/>
              </a:lnSpc>
            </a:pPr>
            <a:r>
              <a:rPr lang="ru-RU" sz="1600" b="1" dirty="0" smtClean="0">
                <a:solidFill>
                  <a:srgbClr val="000099"/>
                </a:solidFill>
                <a:latin typeface="Cambria" pitchFamily="18" charset="0"/>
              </a:rPr>
              <a:t>Министерство образования и науки Алтайского края</a:t>
            </a:r>
            <a:endParaRPr lang="ru-RU" sz="1600" b="1" dirty="0">
              <a:solidFill>
                <a:srgbClr val="000099"/>
              </a:solidFill>
              <a:latin typeface="Cambria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944000" y="6365586"/>
            <a:ext cx="7200000" cy="0"/>
          </a:xfrm>
          <a:prstGeom prst="line">
            <a:avLst/>
          </a:prstGeom>
          <a:ln w="50800">
            <a:gradFill flip="none" rotWithShape="1">
              <a:gsLst>
                <a:gs pos="0">
                  <a:schemeClr val="accent5">
                    <a:lumMod val="40000"/>
                    <a:lumOff val="60000"/>
                  </a:schemeClr>
                </a:gs>
                <a:gs pos="33000">
                  <a:schemeClr val="accent5">
                    <a:lumMod val="95000"/>
                    <a:lumOff val="5000"/>
                  </a:schemeClr>
                </a:gs>
                <a:gs pos="100000">
                  <a:schemeClr val="accent5">
                    <a:lumMod val="6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Рисунок 1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58288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Прямоугольник 29"/>
          <p:cNvSpPr/>
          <p:nvPr/>
        </p:nvSpPr>
        <p:spPr>
          <a:xfrm>
            <a:off x="0" y="476672"/>
            <a:ext cx="8964488" cy="483017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 eaLnBrk="0" hangingPunct="0">
              <a:lnSpc>
                <a:spcPct val="115000"/>
              </a:lnSpc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Проведение собеседования на заседании АК ОО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11560" y="1484784"/>
            <a:ext cx="8532440" cy="1200329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lvl="0" algn="just" fontAlgn="t"/>
            <a:r>
              <a:rPr lang="ru-RU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Квалификационные характеристики должностей работников образования (профессиональный стандарт, единый квалификационный  справочник должностей руководителей, рабочих и служащих), в которых  на федеральном уровне </a:t>
            </a:r>
            <a:r>
              <a:rPr lang="ru-RU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закреплены должностные обязанности педагогических работников;</a:t>
            </a:r>
            <a:endParaRPr lang="ru-RU" b="1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539552" y="1124744"/>
            <a:ext cx="86044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Основой для собеседования могут быть:</a:t>
            </a:r>
            <a:endParaRPr lang="ru-RU" b="1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539552" y="1412776"/>
            <a:ext cx="860444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1600" smtClean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1600" smtClean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1600" smtClean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1600" smtClean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1600" smtClean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1600" smtClean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1600" smtClean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1600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51520" y="1844824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lc="http://schemas.openxmlformats.org/drawingml/2006/lockedCanvas" xmlns:a14="http://schemas.microsoft.com/office/drawing/2010/main" xmlns:dgm="http://schemas.openxmlformats.org/drawingml/2006/diagram" xmlns="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6" name="Прямоугольник 35"/>
          <p:cNvSpPr/>
          <p:nvPr/>
        </p:nvSpPr>
        <p:spPr>
          <a:xfrm>
            <a:off x="611560" y="3356992"/>
            <a:ext cx="853244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В случае, </a:t>
            </a:r>
            <a:r>
              <a:rPr lang="ru-RU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если  образование педагогического работника не соответствует </a:t>
            </a:r>
            <a:r>
              <a:rPr lang="ru-RU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требованиям единого квалификационного справочника и (или) профессионального стандарта к образованию и обучению, </a:t>
            </a:r>
            <a:r>
              <a:rPr lang="ru-RU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работодатель дает рекомендацию педагогическому работнику пройти курсы профессиональной переподготовки или повышения квалификации</a:t>
            </a:r>
            <a:endParaRPr lang="ru-RU" b="1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51520" y="2564904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lc="http://schemas.openxmlformats.org/drawingml/2006/lockedCanvas" xmlns:a14="http://schemas.microsoft.com/office/drawing/2010/main" xmlns:dgm="http://schemas.openxmlformats.org/drawingml/2006/diagram" xmlns="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1" name="Прямоугольник 20"/>
          <p:cNvSpPr/>
          <p:nvPr/>
        </p:nvSpPr>
        <p:spPr>
          <a:xfrm>
            <a:off x="611560" y="2708920"/>
            <a:ext cx="8532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t"/>
            <a:r>
              <a:rPr lang="ru-RU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Требования  к специальным знаниям, умениям, </a:t>
            </a:r>
            <a:r>
              <a:rPr lang="ru-RU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которыми работник должен владеть при выполнении должностных обязанностей</a:t>
            </a:r>
            <a:endParaRPr lang="ru-RU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51520" y="3356992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lc="http://schemas.openxmlformats.org/drawingml/2006/lockedCanvas" xmlns:a14="http://schemas.microsoft.com/office/drawing/2010/main" xmlns:dgm="http://schemas.openxmlformats.org/drawingml/2006/diagram" xmlns="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0" name="Прямоугольник 19"/>
          <p:cNvSpPr/>
          <p:nvPr/>
        </p:nvSpPr>
        <p:spPr>
          <a:xfrm>
            <a:off x="611560" y="4941167"/>
            <a:ext cx="8532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t"/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 межаттестационный период АК ОО осуществляет контроль за исполнением рекомендаций по результатам предыдущей аттестации</a:t>
            </a:r>
            <a:endParaRPr lang="ru-RU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23528" y="3356992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lc="http://schemas.openxmlformats.org/drawingml/2006/lockedCanvas" xmlns:a14="http://schemas.microsoft.com/office/drawing/2010/main" xmlns:dgm="http://schemas.openxmlformats.org/drawingml/2006/diagram" xmlns="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xmlns="" val="3850745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Овал 29"/>
          <p:cNvSpPr/>
          <p:nvPr/>
        </p:nvSpPr>
        <p:spPr>
          <a:xfrm>
            <a:off x="323528" y="908720"/>
            <a:ext cx="3960440" cy="1224136"/>
          </a:xfrm>
          <a:prstGeom prst="ellipse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11250264"/>
              <a:satOff val="-16880"/>
              <a:lumOff val="-2745"/>
              <a:alphaOff val="0"/>
            </a:schemeClr>
          </a:fillRef>
          <a:effectRef idx="0">
            <a:schemeClr val="accent3">
              <a:hueOff val="11250264"/>
              <a:satOff val="-16880"/>
              <a:lumOff val="-2745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СС</a:t>
            </a:r>
            <a:endParaRPr lang="ru-RU" dirty="0"/>
          </a:p>
        </p:txBody>
      </p:sp>
      <p:sp>
        <p:nvSpPr>
          <p:cNvPr id="33" name="Овал 32"/>
          <p:cNvSpPr/>
          <p:nvPr/>
        </p:nvSpPr>
        <p:spPr>
          <a:xfrm>
            <a:off x="4788024" y="908720"/>
            <a:ext cx="4104456" cy="1224136"/>
          </a:xfrm>
          <a:prstGeom prst="ellipse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11250264"/>
              <a:satOff val="-16880"/>
              <a:lumOff val="-2745"/>
              <a:alphaOff val="0"/>
            </a:schemeClr>
          </a:fillRef>
          <a:effectRef idx="0">
            <a:schemeClr val="accent3">
              <a:hueOff val="11250264"/>
              <a:satOff val="-16880"/>
              <a:lumOff val="-2745"/>
              <a:alphaOff val="0"/>
            </a:schemeClr>
          </a:effectRef>
          <a:fontRef idx="minor">
            <a:schemeClr val="lt1"/>
          </a:fontRef>
        </p:style>
      </p:sp>
      <p:pic>
        <p:nvPicPr>
          <p:cNvPr id="15364" name="Рисунок 1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88" y="0"/>
            <a:ext cx="9158288" cy="8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12713" y="0"/>
            <a:ext cx="8497887" cy="692150"/>
          </a:xfrm>
          <a:prstGeom prst="rect">
            <a:avLst/>
          </a:prstGeom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>
              <a:defRPr/>
            </a:pPr>
            <a:endParaRPr lang="ru-RU" alt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  <a:cs typeface="Arial" panose="020B0604020202020204" pitchFamily="34" charset="0"/>
            </a:endParaRPr>
          </a:p>
        </p:txBody>
      </p:sp>
      <p:sp>
        <p:nvSpPr>
          <p:cNvPr id="15366" name="TextBox 5"/>
          <p:cNvSpPr txBox="1">
            <a:spLocks noChangeArrowheads="1"/>
          </p:cNvSpPr>
          <p:nvPr/>
        </p:nvSpPr>
        <p:spPr bwMode="auto">
          <a:xfrm>
            <a:off x="1716088" y="1168400"/>
            <a:ext cx="39274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altLang="ru-RU">
              <a:latin typeface="Cambria" pitchFamily="18" charset="0"/>
            </a:endParaRPr>
          </a:p>
        </p:txBody>
      </p:sp>
      <p:pic>
        <p:nvPicPr>
          <p:cNvPr id="15368" name="Рисунок 1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" y="5999163"/>
            <a:ext cx="666750" cy="67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9" name="TextBox 14"/>
          <p:cNvSpPr txBox="1">
            <a:spLocks noChangeArrowheads="1"/>
          </p:cNvSpPr>
          <p:nvPr/>
        </p:nvSpPr>
        <p:spPr bwMode="auto">
          <a:xfrm>
            <a:off x="928688" y="6215063"/>
            <a:ext cx="549592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altLang="ru-RU" sz="1600" b="1" dirty="0">
                <a:solidFill>
                  <a:srgbClr val="002060"/>
                </a:solidFill>
                <a:latin typeface="Cambria" pitchFamily="18" charset="0"/>
              </a:rPr>
              <a:t>Министерство образования и  науки Алтайского края</a:t>
            </a:r>
          </a:p>
        </p:txBody>
      </p:sp>
      <p:pic>
        <p:nvPicPr>
          <p:cNvPr id="15370" name="Рисунок 1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500" y="6143625"/>
            <a:ext cx="5422900" cy="4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рямоугольник 19"/>
          <p:cNvSpPr/>
          <p:nvPr/>
        </p:nvSpPr>
        <p:spPr>
          <a:xfrm>
            <a:off x="0" y="404664"/>
            <a:ext cx="9144000" cy="483017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 eaLnBrk="0" hangingPunct="0">
              <a:lnSpc>
                <a:spcPct val="115000"/>
              </a:lnSpc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Итоги  аттестации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67544" y="1052736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Соответствует занимаемой должности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364088" y="1124744"/>
            <a:ext cx="2880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соответствует занимаемой должности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95536" y="2132856"/>
            <a:ext cx="8352928" cy="3744416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5724128" y="22048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539552" y="2204864"/>
            <a:ext cx="820891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Результаты </a:t>
            </a:r>
            <a:r>
              <a:rPr lang="ru-RU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аттестации оформляются протоколом. </a:t>
            </a:r>
            <a:r>
              <a:rPr lang="ru-RU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е </a:t>
            </a:r>
            <a:r>
              <a:rPr lang="ru-RU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позднее 2 рабочих дней со дня ее проведения составляется </a:t>
            </a:r>
            <a:r>
              <a:rPr lang="ru-RU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выписка </a:t>
            </a:r>
            <a:r>
              <a:rPr lang="ru-RU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протокола, </a:t>
            </a:r>
            <a:r>
              <a:rPr lang="ru-RU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содержащая сведения о фамилии, имени, отчестве аттестуемого, наименовании его должности, дате заседания аттестационной комиссии, результатах голосования, о принятом аттестационной комиссией решении. Работодатель знакомит работника с выпиской  из протокола под роспись в течение 3 рабочих дней.</a:t>
            </a:r>
            <a:r>
              <a:rPr lang="ru-RU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 smtClean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Выписка </a:t>
            </a:r>
            <a:r>
              <a:rPr lang="ru-RU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из протокола  и представление работодателя хранится в личном деле педагогического </a:t>
            </a:r>
            <a:r>
              <a:rPr lang="ru-RU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работника</a:t>
            </a:r>
            <a:endParaRPr lang="ru-RU" b="1" dirty="0" smtClean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Производится запись в личной карточке  работника формы № Т-2</a:t>
            </a:r>
            <a:endParaRPr lang="ru-RU" b="1" dirty="0" smtClean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315416"/>
            <a:ext cx="9153144" cy="15079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6021288"/>
            <a:ext cx="504056" cy="62488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11794" y="6079233"/>
            <a:ext cx="5422862" cy="4877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43608" y="6059425"/>
            <a:ext cx="62646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Cambria" pitchFamily="18" charset="0"/>
              </a:rPr>
              <a:t>Министерство образования и  науки Алтайского края</a:t>
            </a:r>
            <a:endParaRPr lang="ru-RU" sz="1600" b="1" dirty="0">
              <a:solidFill>
                <a:srgbClr val="002060"/>
              </a:solidFill>
              <a:latin typeface="Cambria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716016" y="4941168"/>
            <a:ext cx="367240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i="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8 (385-2) 29 86 61</a:t>
            </a:r>
            <a:endParaRPr lang="ru-RU" sz="2200" b="1" i="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71800" y="5445224"/>
            <a:ext cx="603387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200" b="1" i="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sz="2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soloviova@gu.educaltai.ru</a:t>
            </a:r>
            <a:endParaRPr lang="ru-RU" sz="2200" b="1" i="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75656" y="3212976"/>
            <a:ext cx="7128792" cy="180020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800" b="1" i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Соловьёва Елена Евгеньевна, </a:t>
            </a:r>
            <a:endParaRPr lang="en-US" sz="2800" b="1" i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начальник сектора аттестации педагогических работников Министерства образования и науки Алтайского края</a:t>
            </a:r>
            <a:endParaRPr lang="ru-RU" sz="24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15616" y="1556792"/>
            <a:ext cx="62646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/>
            <a:r>
              <a:rPr lang="ru-RU" sz="4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 ВНИМАНИЕ!</a:t>
            </a:r>
            <a:endParaRPr lang="ru-RU" sz="4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32601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Рисунок 1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58288" cy="692696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12713" y="0"/>
            <a:ext cx="8497887" cy="692150"/>
          </a:xfrm>
          <a:prstGeom prst="rect">
            <a:avLst/>
          </a:prstGeom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>
              <a:defRPr/>
            </a:pPr>
            <a:endParaRPr lang="ru-RU" alt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  <a:cs typeface="Arial" panose="020B0604020202020204" pitchFamily="34" charset="0"/>
            </a:endParaRPr>
          </a:p>
        </p:txBody>
      </p:sp>
      <p:sp>
        <p:nvSpPr>
          <p:cNvPr id="14344" name="TextBox 5"/>
          <p:cNvSpPr txBox="1">
            <a:spLocks noChangeArrowheads="1"/>
          </p:cNvSpPr>
          <p:nvPr/>
        </p:nvSpPr>
        <p:spPr bwMode="auto">
          <a:xfrm>
            <a:off x="1716088" y="1168400"/>
            <a:ext cx="39274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altLang="ru-RU" dirty="0">
              <a:latin typeface="Cambria" pitchFamily="18" charset="0"/>
            </a:endParaRPr>
          </a:p>
        </p:txBody>
      </p:sp>
      <p:pic>
        <p:nvPicPr>
          <p:cNvPr id="14346" name="Рисунок 1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6093296"/>
            <a:ext cx="576064" cy="57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7" name="TextBox 14"/>
          <p:cNvSpPr txBox="1">
            <a:spLocks noChangeArrowheads="1"/>
          </p:cNvSpPr>
          <p:nvPr/>
        </p:nvSpPr>
        <p:spPr bwMode="auto">
          <a:xfrm>
            <a:off x="928688" y="6286500"/>
            <a:ext cx="54959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altLang="ru-RU" sz="1600" b="1" dirty="0">
                <a:solidFill>
                  <a:srgbClr val="002060"/>
                </a:solidFill>
                <a:latin typeface="Cambria" pitchFamily="18" charset="0"/>
              </a:rPr>
              <a:t>Министерство образования и  науки Алтайского края</a:t>
            </a:r>
          </a:p>
        </p:txBody>
      </p:sp>
      <p:pic>
        <p:nvPicPr>
          <p:cNvPr id="14348" name="Рисунок 1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88" y="6215063"/>
            <a:ext cx="5422900" cy="4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0" y="332656"/>
            <a:ext cx="9144000" cy="907749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 eaLnBrk="0" hangingPunct="0">
              <a:lnSpc>
                <a:spcPct val="115000"/>
              </a:lnSpc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ФЕДЕРАЛЬНЫЕ ДОКУМЕНТЫ</a:t>
            </a:r>
            <a:b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Группа 15"/>
          <p:cNvGrpSpPr/>
          <p:nvPr/>
        </p:nvGrpSpPr>
        <p:grpSpPr>
          <a:xfrm rot="10800000">
            <a:off x="179512" y="1052736"/>
            <a:ext cx="8784976" cy="1296144"/>
            <a:chOff x="1017786" y="476340"/>
            <a:chExt cx="3834218" cy="695084"/>
          </a:xfrm>
        </p:grpSpPr>
        <p:sp>
          <p:nvSpPr>
            <p:cNvPr id="17" name="Пятиугольник 16"/>
            <p:cNvSpPr/>
            <p:nvPr/>
          </p:nvSpPr>
          <p:spPr>
            <a:xfrm rot="10800000">
              <a:off x="1017786" y="476340"/>
              <a:ext cx="3834218" cy="695084"/>
            </a:xfrm>
            <a:prstGeom prst="homePlate">
              <a:avLst>
                <a:gd name="adj" fmla="val 0"/>
              </a:avLst>
            </a:prstGeom>
            <a:solidFill>
              <a:srgbClr val="170AC2"/>
            </a:solidFill>
            <a:ln w="19050" cap="rnd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8" name="Пятиугольник 4"/>
            <p:cNvSpPr/>
            <p:nvPr/>
          </p:nvSpPr>
          <p:spPr>
            <a:xfrm rot="10800000">
              <a:off x="1049214" y="484063"/>
              <a:ext cx="3802789" cy="648745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6513" tIns="53340" rIns="99568" bIns="53340" numCol="1" spcCol="1270" anchor="ctr" anchorCtr="0">
              <a:noAutofit/>
            </a:bodyPr>
            <a:lstStyle/>
            <a:p>
              <a:pPr lvl="0" algn="just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Wingdings" pitchFamily="2" charset="2"/>
                <a:buChar char="Ø"/>
              </a:pPr>
              <a:r>
                <a:rPr lang="ru-RU" sz="2200" kern="12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Федеральный Закон от 29.12.2012 №273-ФЗ «Об образовании в Российской Федерации», ст.49</a:t>
              </a:r>
            </a:p>
          </p:txBody>
        </p:sp>
      </p:grpSp>
      <p:sp>
        <p:nvSpPr>
          <p:cNvPr id="23" name="Пятиугольник 22"/>
          <p:cNvSpPr/>
          <p:nvPr/>
        </p:nvSpPr>
        <p:spPr>
          <a:xfrm>
            <a:off x="179512" y="2492896"/>
            <a:ext cx="8784976" cy="1656184"/>
          </a:xfrm>
          <a:prstGeom prst="homePlate">
            <a:avLst>
              <a:gd name="adj" fmla="val 0"/>
            </a:avLst>
          </a:prstGeom>
          <a:solidFill>
            <a:srgbClr val="170AC2"/>
          </a:solidFill>
          <a:ln w="19050" cap="rnd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algn="just">
              <a:buFont typeface="Wingdings" pitchFamily="2" charset="2"/>
              <a:buChar char="Ø"/>
            </a:pP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Приказ Министерства образования и науки РФ от 07.04.2014 №276 «Об утверждении Порядка проведения аттестации педагогических работников организаций, осуществляющих образовательную деятельность»</a:t>
            </a:r>
          </a:p>
          <a:p>
            <a:pPr algn="just" eaLnBrk="1" hangingPunct="1">
              <a:buFont typeface="Wingdings" pitchFamily="2" charset="2"/>
              <a:buChar char="Ø"/>
            </a:pPr>
            <a:endParaRPr lang="ru-RU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4" name="Пятиугольник 4"/>
          <p:cNvSpPr/>
          <p:nvPr/>
        </p:nvSpPr>
        <p:spPr>
          <a:xfrm>
            <a:off x="251520" y="2564904"/>
            <a:ext cx="3672407" cy="101291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06513" tIns="53340" rIns="99568" bIns="5334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000" b="1" kern="1200" dirty="0" smtClean="0">
              <a:solidFill>
                <a:sysClr val="window" lastClr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ятиугольник 27"/>
          <p:cNvSpPr/>
          <p:nvPr/>
        </p:nvSpPr>
        <p:spPr>
          <a:xfrm>
            <a:off x="179512" y="4293096"/>
            <a:ext cx="8784976" cy="576064"/>
          </a:xfrm>
          <a:prstGeom prst="homePlate">
            <a:avLst>
              <a:gd name="adj" fmla="val 0"/>
            </a:avLst>
          </a:prstGeom>
          <a:solidFill>
            <a:srgbClr val="170AC2"/>
          </a:solidFill>
          <a:ln w="19050" cap="rnd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sp>
      <p:sp>
        <p:nvSpPr>
          <p:cNvPr id="31" name="Пятиугольник 4"/>
          <p:cNvSpPr/>
          <p:nvPr/>
        </p:nvSpPr>
        <p:spPr>
          <a:xfrm>
            <a:off x="323528" y="4365104"/>
            <a:ext cx="8640960" cy="4368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06513" tIns="53340" rIns="99568" bIns="5334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000" b="1" kern="1200" dirty="0" smtClean="0">
              <a:solidFill>
                <a:sysClr val="window" lastClr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ятиугольник 4"/>
          <p:cNvSpPr/>
          <p:nvPr/>
        </p:nvSpPr>
        <p:spPr>
          <a:xfrm>
            <a:off x="251520" y="5013176"/>
            <a:ext cx="3600399" cy="94090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06513" tIns="53340" rIns="99568" bIns="5334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200" b="1" kern="1200" dirty="0" smtClean="0">
              <a:solidFill>
                <a:sysClr val="window" lastClr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ятиугольник 18"/>
          <p:cNvSpPr/>
          <p:nvPr/>
        </p:nvSpPr>
        <p:spPr>
          <a:xfrm>
            <a:off x="107504" y="4221088"/>
            <a:ext cx="8928992" cy="1872208"/>
          </a:xfrm>
          <a:prstGeom prst="homePlate">
            <a:avLst>
              <a:gd name="adj" fmla="val 0"/>
            </a:avLst>
          </a:prstGeom>
          <a:solidFill>
            <a:srgbClr val="170AC2"/>
          </a:solidFill>
          <a:ln w="19050" cap="rnd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sp>
      <p:sp>
        <p:nvSpPr>
          <p:cNvPr id="20" name="TextBox 19"/>
          <p:cNvSpPr txBox="1"/>
          <p:nvPr/>
        </p:nvSpPr>
        <p:spPr>
          <a:xfrm>
            <a:off x="251520" y="4365104"/>
            <a:ext cx="87129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Приказ  Министерства здравоохранения и социального развития от 26.08.2010 № 761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«Об  утверждении  Единого  квалификационного справочника должностей руководителей, специалистов и служащих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2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Рисунок 1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58288" cy="692696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12713" y="0"/>
            <a:ext cx="8497887" cy="692150"/>
          </a:xfrm>
          <a:prstGeom prst="rect">
            <a:avLst/>
          </a:prstGeom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>
              <a:defRPr/>
            </a:pPr>
            <a:endParaRPr lang="ru-RU" alt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  <a:cs typeface="Arial" panose="020B0604020202020204" pitchFamily="34" charset="0"/>
            </a:endParaRPr>
          </a:p>
        </p:txBody>
      </p:sp>
      <p:sp>
        <p:nvSpPr>
          <p:cNvPr id="14344" name="TextBox 5"/>
          <p:cNvSpPr txBox="1">
            <a:spLocks noChangeArrowheads="1"/>
          </p:cNvSpPr>
          <p:nvPr/>
        </p:nvSpPr>
        <p:spPr bwMode="auto">
          <a:xfrm>
            <a:off x="1716088" y="1168400"/>
            <a:ext cx="39274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altLang="ru-RU">
              <a:latin typeface="Cambria" pitchFamily="18" charset="0"/>
            </a:endParaRPr>
          </a:p>
        </p:txBody>
      </p:sp>
      <p:pic>
        <p:nvPicPr>
          <p:cNvPr id="14346" name="Рисунок 1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6093296"/>
            <a:ext cx="576064" cy="57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7" name="TextBox 14"/>
          <p:cNvSpPr txBox="1">
            <a:spLocks noChangeArrowheads="1"/>
          </p:cNvSpPr>
          <p:nvPr/>
        </p:nvSpPr>
        <p:spPr bwMode="auto">
          <a:xfrm>
            <a:off x="928688" y="6286500"/>
            <a:ext cx="54959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altLang="ru-RU" sz="1600" b="1" dirty="0">
                <a:solidFill>
                  <a:srgbClr val="002060"/>
                </a:solidFill>
                <a:latin typeface="Cambria" pitchFamily="18" charset="0"/>
              </a:rPr>
              <a:t>Министерство образования и  науки Алтайского края</a:t>
            </a:r>
          </a:p>
        </p:txBody>
      </p:sp>
      <p:pic>
        <p:nvPicPr>
          <p:cNvPr id="14348" name="Рисунок 1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88" y="6215063"/>
            <a:ext cx="5422900" cy="4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179512" y="332656"/>
            <a:ext cx="8784976" cy="483017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 eaLnBrk="0" hangingPunct="0">
              <a:lnSpc>
                <a:spcPct val="115000"/>
              </a:lnSpc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Письма Министерства образования и науки Алтайского края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Группа 15"/>
          <p:cNvGrpSpPr/>
          <p:nvPr/>
        </p:nvGrpSpPr>
        <p:grpSpPr>
          <a:xfrm rot="10800000">
            <a:off x="233264" y="980728"/>
            <a:ext cx="8677472" cy="1080120"/>
            <a:chOff x="1064706" y="437724"/>
            <a:chExt cx="3865646" cy="733700"/>
          </a:xfrm>
          <a:solidFill>
            <a:srgbClr val="0000CC"/>
          </a:solidFill>
        </p:grpSpPr>
        <p:sp>
          <p:nvSpPr>
            <p:cNvPr id="17" name="Пятиугольник 16"/>
            <p:cNvSpPr/>
            <p:nvPr/>
          </p:nvSpPr>
          <p:spPr>
            <a:xfrm rot="10800000">
              <a:off x="1064706" y="437724"/>
              <a:ext cx="3865646" cy="733700"/>
            </a:xfrm>
            <a:prstGeom prst="homePlate">
              <a:avLst>
                <a:gd name="adj" fmla="val 0"/>
              </a:avLst>
            </a:prstGeom>
            <a:grpFill/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sp>
        <p:sp>
          <p:nvSpPr>
            <p:cNvPr id="18" name="Пятиугольник 4"/>
            <p:cNvSpPr/>
            <p:nvPr/>
          </p:nvSpPr>
          <p:spPr>
            <a:xfrm rot="10800000">
              <a:off x="1251604" y="484063"/>
              <a:ext cx="3600399" cy="64874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6513" tIns="53340" rIns="99568" bIns="53340" numCol="1" spcCol="1270" anchor="ctr" anchorCtr="0">
              <a:noAutofit/>
            </a:bodyPr>
            <a:lstStyle/>
            <a:p>
              <a:pPr lvl="0" algn="just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200" kern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4" name="Пятиугольник 4"/>
          <p:cNvSpPr/>
          <p:nvPr/>
        </p:nvSpPr>
        <p:spPr>
          <a:xfrm>
            <a:off x="0" y="2492896"/>
            <a:ext cx="3672407" cy="101291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06513" tIns="53340" rIns="99568" bIns="5334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000" b="1" kern="1200" dirty="0" smtClean="0">
              <a:solidFill>
                <a:sysClr val="window" lastClr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ятиугольник 4"/>
          <p:cNvSpPr/>
          <p:nvPr/>
        </p:nvSpPr>
        <p:spPr>
          <a:xfrm>
            <a:off x="359024" y="2420888"/>
            <a:ext cx="8784976" cy="244827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06513" tIns="53340" rIns="99568" bIns="5334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000" b="1" kern="1200" dirty="0" smtClean="0">
              <a:solidFill>
                <a:sysClr val="window" lastClr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ятиугольник 4"/>
          <p:cNvSpPr/>
          <p:nvPr/>
        </p:nvSpPr>
        <p:spPr>
          <a:xfrm>
            <a:off x="251520" y="4797152"/>
            <a:ext cx="8784976" cy="93610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06513" tIns="53340" rIns="99568" bIns="5334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200" b="1" kern="1200" dirty="0" smtClean="0">
              <a:solidFill>
                <a:sysClr val="window" lastClr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51520" y="1124744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buFont typeface="Wingdings" pitchFamily="2" charset="2"/>
              <a:buChar char="Ø"/>
            </a:pPr>
            <a:endParaRPr lang="ru-RU" dirty="0" smtClean="0"/>
          </a:p>
        </p:txBody>
      </p:sp>
      <p:sp>
        <p:nvSpPr>
          <p:cNvPr id="27" name="TextBox 26"/>
          <p:cNvSpPr txBox="1"/>
          <p:nvPr/>
        </p:nvSpPr>
        <p:spPr>
          <a:xfrm>
            <a:off x="251520" y="980728"/>
            <a:ext cx="8892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Письмо    от  09.02.2017 № 21-05/05/125     «О проведении     аттестации   на </a:t>
            </a:r>
          </a:p>
          <a:p>
            <a:pPr algn="just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соответствие занимаемой должности»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23528" y="2636912"/>
            <a:ext cx="8640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3" algn="just">
              <a:buFont typeface="Wingdings" pitchFamily="2" charset="2"/>
              <a:buChar char="Ø"/>
            </a:pP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Пот 28.02.2017 № 21-05/05/195 «О формировании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83568" y="544522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251520" y="2276872"/>
            <a:ext cx="8640960" cy="1292662"/>
          </a:xfrm>
          <a:prstGeom prst="rect">
            <a:avLst/>
          </a:prstGeom>
          <a:solidFill>
            <a:srgbClr val="0000CC"/>
          </a:solidFill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Письмо ГУ от 03.07.2014  № 02-06/06/494 «Методические рекомендации по аттестации педагогических работников в целях  подтверждения  соответствия занимаемой должности»</a:t>
            </a:r>
          </a:p>
          <a:p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Рисунок 1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58288" cy="692696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12713" y="0"/>
            <a:ext cx="8497887" cy="692150"/>
          </a:xfrm>
          <a:prstGeom prst="rect">
            <a:avLst/>
          </a:prstGeom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>
              <a:defRPr/>
            </a:pPr>
            <a:endParaRPr lang="ru-RU" alt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  <a:cs typeface="Arial" panose="020B0604020202020204" pitchFamily="34" charset="0"/>
            </a:endParaRPr>
          </a:p>
        </p:txBody>
      </p:sp>
      <p:sp>
        <p:nvSpPr>
          <p:cNvPr id="14344" name="TextBox 5"/>
          <p:cNvSpPr txBox="1">
            <a:spLocks noChangeArrowheads="1"/>
          </p:cNvSpPr>
          <p:nvPr/>
        </p:nvSpPr>
        <p:spPr bwMode="auto">
          <a:xfrm>
            <a:off x="1716088" y="1168400"/>
            <a:ext cx="39274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altLang="ru-RU">
              <a:latin typeface="Cambria" pitchFamily="18" charset="0"/>
            </a:endParaRPr>
          </a:p>
        </p:txBody>
      </p:sp>
      <p:pic>
        <p:nvPicPr>
          <p:cNvPr id="14346" name="Рисунок 1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6093296"/>
            <a:ext cx="576064" cy="57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7" name="TextBox 14"/>
          <p:cNvSpPr txBox="1">
            <a:spLocks noChangeArrowheads="1"/>
          </p:cNvSpPr>
          <p:nvPr/>
        </p:nvSpPr>
        <p:spPr bwMode="auto">
          <a:xfrm>
            <a:off x="928688" y="6286500"/>
            <a:ext cx="54959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altLang="ru-RU" sz="1600" b="1" dirty="0">
                <a:solidFill>
                  <a:srgbClr val="002060"/>
                </a:solidFill>
                <a:latin typeface="Cambria" pitchFamily="18" charset="0"/>
              </a:rPr>
              <a:t>Министерство образования и  науки Алтайского края</a:t>
            </a:r>
          </a:p>
        </p:txBody>
      </p:sp>
      <p:pic>
        <p:nvPicPr>
          <p:cNvPr id="14348" name="Рисунок 1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88" y="6215063"/>
            <a:ext cx="5422900" cy="4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179512" y="692697"/>
            <a:ext cx="8856984" cy="483017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15000"/>
              </a:lnSpc>
              <a:spcAft>
                <a:spcPts val="0"/>
              </a:spcAft>
              <a:defRPr/>
            </a:pP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ятиугольник 4"/>
          <p:cNvSpPr/>
          <p:nvPr/>
        </p:nvSpPr>
        <p:spPr>
          <a:xfrm>
            <a:off x="251520" y="2564904"/>
            <a:ext cx="3672407" cy="101291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06513" tIns="53340" rIns="99568" bIns="5334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000" b="1" kern="1200" dirty="0" smtClean="0">
              <a:solidFill>
                <a:sysClr val="window" lastClr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ятиугольник 4"/>
          <p:cNvSpPr/>
          <p:nvPr/>
        </p:nvSpPr>
        <p:spPr>
          <a:xfrm>
            <a:off x="251520" y="3789040"/>
            <a:ext cx="8712968" cy="101291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06513" tIns="53340" rIns="99568" bIns="5334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000" b="1" kern="1200" dirty="0" smtClean="0">
              <a:solidFill>
                <a:sysClr val="window" lastClr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ятиугольник 4"/>
          <p:cNvSpPr/>
          <p:nvPr/>
        </p:nvSpPr>
        <p:spPr>
          <a:xfrm>
            <a:off x="251520" y="5013176"/>
            <a:ext cx="3600399" cy="94090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06513" tIns="53340" rIns="99568" bIns="5334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200" b="1" kern="1200" dirty="0" smtClean="0">
              <a:solidFill>
                <a:sysClr val="window" lastClr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51520" y="1124744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buFont typeface="Wingdings" pitchFamily="2" charset="2"/>
              <a:buChar char="Ø"/>
            </a:pPr>
            <a:endParaRPr lang="ru-RU" dirty="0" smtClean="0"/>
          </a:p>
        </p:txBody>
      </p:sp>
      <p:sp>
        <p:nvSpPr>
          <p:cNvPr id="27" name="TextBox 26"/>
          <p:cNvSpPr txBox="1"/>
          <p:nvPr/>
        </p:nvSpPr>
        <p:spPr>
          <a:xfrm>
            <a:off x="0" y="1484784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ru-RU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ru-RU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88" y="0"/>
            <a:ext cx="9158288" cy="692696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539552" y="980728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539552" y="404664"/>
            <a:ext cx="860444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Виды аттестации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4427984" y="1196752"/>
            <a:ext cx="484632" cy="936104"/>
          </a:xfrm>
          <a:prstGeom prst="downArrow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Горизонтальный свиток 19"/>
          <p:cNvSpPr/>
          <p:nvPr/>
        </p:nvSpPr>
        <p:spPr>
          <a:xfrm>
            <a:off x="5076056" y="1772816"/>
            <a:ext cx="3456384" cy="2880320"/>
          </a:xfrm>
          <a:prstGeom prst="horizontalScroll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Аттестация в целях установления квалификационной категории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(добровольная)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Горизонтальный свиток 20"/>
          <p:cNvSpPr/>
          <p:nvPr/>
        </p:nvSpPr>
        <p:spPr>
          <a:xfrm>
            <a:off x="395536" y="1772816"/>
            <a:ext cx="3600400" cy="2880320"/>
          </a:xfrm>
          <a:prstGeom prst="horizontalScroll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Аттестация в целях подтверждения соответствия занимаемой должности (обязательная)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530" y="6178094"/>
            <a:ext cx="536038" cy="5317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7584" y="6432242"/>
            <a:ext cx="5451429" cy="2640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300"/>
              </a:lnSpc>
            </a:pPr>
            <a:r>
              <a:rPr lang="ru-RU" sz="1600" b="1" dirty="0" smtClean="0">
                <a:solidFill>
                  <a:srgbClr val="000099"/>
                </a:solidFill>
                <a:latin typeface="Cambria" pitchFamily="18" charset="0"/>
              </a:rPr>
              <a:t>Министерство образования и науки Алтайского края</a:t>
            </a:r>
            <a:endParaRPr lang="ru-RU" sz="1600" b="1" dirty="0">
              <a:solidFill>
                <a:srgbClr val="000099"/>
              </a:solidFill>
              <a:latin typeface="Cambria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944000" y="6365586"/>
            <a:ext cx="7200000" cy="0"/>
          </a:xfrm>
          <a:prstGeom prst="line">
            <a:avLst/>
          </a:prstGeom>
          <a:ln w="50800">
            <a:gradFill flip="none" rotWithShape="1">
              <a:gsLst>
                <a:gs pos="0">
                  <a:schemeClr val="accent5">
                    <a:lumMod val="40000"/>
                    <a:lumOff val="60000"/>
                  </a:schemeClr>
                </a:gs>
                <a:gs pos="33000">
                  <a:schemeClr val="accent5">
                    <a:lumMod val="95000"/>
                    <a:lumOff val="5000"/>
                  </a:schemeClr>
                </a:gs>
                <a:gs pos="100000">
                  <a:schemeClr val="accent5">
                    <a:lumMod val="6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Рисунок 1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58288" cy="692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Прямоугольник 29"/>
          <p:cNvSpPr/>
          <p:nvPr/>
        </p:nvSpPr>
        <p:spPr>
          <a:xfrm>
            <a:off x="4283968" y="1"/>
            <a:ext cx="4860032" cy="800220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eaLnBrk="0" hangingPunct="0">
              <a:lnSpc>
                <a:spcPct val="115000"/>
              </a:lnSpc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Аттестация на соответствие занимаемой должности проводится в ОО</a:t>
            </a:r>
            <a:endParaRPr lang="ru-RU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Shape 22"/>
          <p:cNvSpPr/>
          <p:nvPr/>
        </p:nvSpPr>
        <p:spPr>
          <a:xfrm>
            <a:off x="251520" y="692696"/>
            <a:ext cx="8712968" cy="5256584"/>
          </a:xfrm>
          <a:prstGeom prst="swooshArrow">
            <a:avLst>
              <a:gd name="adj1" fmla="val 28230"/>
              <a:gd name="adj2" fmla="val 56759"/>
            </a:avLst>
          </a:prstGeom>
        </p:spPr>
        <p:style>
          <a:lnRef idx="0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accent5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5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1" name="Прямоугольник 30"/>
          <p:cNvSpPr/>
          <p:nvPr/>
        </p:nvSpPr>
        <p:spPr>
          <a:xfrm>
            <a:off x="827584" y="5301208"/>
            <a:ext cx="78488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их аттестация проводится не ранее чем через 2 года после указанных обстоятельств</a:t>
            </a:r>
          </a:p>
          <a:p>
            <a:pPr lvl="0"/>
            <a:endParaRPr lang="ru-RU" b="1" dirty="0">
              <a:solidFill>
                <a:srgbClr val="0000CC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691680" y="4293096"/>
            <a:ext cx="7200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беременные женщины и женщины, находящиеся в декретном отпуске  и в отпуске по уходу  за ребенком до достижения им возраста 3-х лет</a:t>
            </a:r>
            <a:endParaRPr lang="ru-RU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2411760" y="3573016"/>
            <a:ext cx="58326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проработавшие в данной должности в том же учреждении менее двух лет</a:t>
            </a:r>
            <a:endParaRPr lang="ru-RU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5292080" y="692696"/>
            <a:ext cx="3600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Аттестации подлежат педагогические работники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3131840" y="3068961"/>
            <a:ext cx="5688632" cy="646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Аттестации не подлежат педагогические работники</a:t>
            </a:r>
          </a:p>
          <a:p>
            <a:pPr lvl="0"/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355976" y="1988841"/>
            <a:ext cx="45365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не выразившие желания пройти аттестацию на       квалификационную      категорию,</a:t>
            </a:r>
          </a:p>
          <a:p>
            <a:pPr lvl="0"/>
            <a:r>
              <a:rPr lang="ru-RU" sz="1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проработав в должности  более пяти лет</a:t>
            </a:r>
            <a:endParaRPr lang="ru-RU" sz="16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95536" y="548680"/>
            <a:ext cx="3456384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rgbClr val="333399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Документы образовательной организации :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95536" y="1412776"/>
            <a:ext cx="30963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Приказ о создании и  утверждении</a:t>
            </a:r>
          </a:p>
          <a:p>
            <a:r>
              <a:rPr lang="ru-RU" sz="14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состава аттестационной комиссии в текущем году</a:t>
            </a:r>
            <a:endParaRPr lang="ru-RU" sz="1400" b="1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95536" y="2204864"/>
            <a:ext cx="295232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Приказ о проведении аттестации (список аттестующихся, график аттестации)</a:t>
            </a:r>
          </a:p>
          <a:p>
            <a:pPr algn="just"/>
            <a:endParaRPr lang="ru-RU" sz="1400" b="1" dirty="0" smtClean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b="1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Овал 34"/>
          <p:cNvSpPr/>
          <p:nvPr/>
        </p:nvSpPr>
        <p:spPr>
          <a:xfrm>
            <a:off x="539552" y="5373216"/>
            <a:ext cx="216024" cy="288032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7" name="Овал 36"/>
          <p:cNvSpPr/>
          <p:nvPr/>
        </p:nvSpPr>
        <p:spPr>
          <a:xfrm>
            <a:off x="1259632" y="4293096"/>
            <a:ext cx="216024" cy="288032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9" name="Овал 38"/>
          <p:cNvSpPr/>
          <p:nvPr/>
        </p:nvSpPr>
        <p:spPr>
          <a:xfrm>
            <a:off x="2051720" y="3645024"/>
            <a:ext cx="216024" cy="288032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0" name="Овал 39"/>
          <p:cNvSpPr/>
          <p:nvPr/>
        </p:nvSpPr>
        <p:spPr>
          <a:xfrm>
            <a:off x="4067944" y="2204864"/>
            <a:ext cx="216024" cy="288032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1" name="Овал 40"/>
          <p:cNvSpPr/>
          <p:nvPr/>
        </p:nvSpPr>
        <p:spPr>
          <a:xfrm>
            <a:off x="4716016" y="1484784"/>
            <a:ext cx="216024" cy="288032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107504" y="2060849"/>
            <a:ext cx="288032" cy="432048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lc="http://schemas.openxmlformats.org/drawingml/2006/lockedCanvas" xmlns:a14="http://schemas.microsoft.com/office/drawing/2010/main" xmlns:dgm="http://schemas.openxmlformats.org/drawingml/2006/diagram" xmlns="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4" name="Прямоугольник 53"/>
          <p:cNvSpPr/>
          <p:nvPr/>
        </p:nvSpPr>
        <p:spPr>
          <a:xfrm>
            <a:off x="107504" y="1412776"/>
            <a:ext cx="288032" cy="659277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lc="http://schemas.openxmlformats.org/drawingml/2006/lockedCanvas" xmlns:a14="http://schemas.microsoft.com/office/drawing/2010/main" xmlns:dgm="http://schemas.openxmlformats.org/drawingml/2006/diagram" xmlns="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2" name="TextBox 41"/>
          <p:cNvSpPr txBox="1"/>
          <p:nvPr/>
        </p:nvSpPr>
        <p:spPr>
          <a:xfrm>
            <a:off x="5076056" y="1484784"/>
            <a:ext cx="2333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не имеющие категории</a:t>
            </a:r>
            <a:endParaRPr lang="ru-RU" sz="1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0745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530" y="6178094"/>
            <a:ext cx="536038" cy="5317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7584" y="6432242"/>
            <a:ext cx="5451429" cy="2640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300"/>
              </a:lnSpc>
            </a:pPr>
            <a:r>
              <a:rPr lang="ru-RU" sz="1600" b="1" dirty="0" smtClean="0">
                <a:solidFill>
                  <a:srgbClr val="000099"/>
                </a:solidFill>
                <a:latin typeface="Cambria" pitchFamily="18" charset="0"/>
              </a:rPr>
              <a:t>Министерство образования и науки Алтайского края</a:t>
            </a:r>
            <a:endParaRPr lang="ru-RU" sz="1600" b="1" dirty="0">
              <a:solidFill>
                <a:srgbClr val="000099"/>
              </a:solidFill>
              <a:latin typeface="Cambria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944000" y="6365586"/>
            <a:ext cx="7200000" cy="0"/>
          </a:xfrm>
          <a:prstGeom prst="line">
            <a:avLst/>
          </a:prstGeom>
          <a:ln w="50800">
            <a:gradFill flip="none" rotWithShape="1">
              <a:gsLst>
                <a:gs pos="0">
                  <a:schemeClr val="accent5">
                    <a:lumMod val="40000"/>
                    <a:lumOff val="60000"/>
                  </a:schemeClr>
                </a:gs>
                <a:gs pos="33000">
                  <a:schemeClr val="accent5">
                    <a:lumMod val="95000"/>
                    <a:lumOff val="5000"/>
                  </a:schemeClr>
                </a:gs>
                <a:gs pos="100000">
                  <a:schemeClr val="accent5">
                    <a:lumMod val="6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Рисунок 1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58288" cy="692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Прямоугольник 29"/>
          <p:cNvSpPr/>
          <p:nvPr/>
        </p:nvSpPr>
        <p:spPr>
          <a:xfrm>
            <a:off x="3347864" y="0"/>
            <a:ext cx="5796136" cy="417871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eaLnBrk="0" hangingPunct="0">
              <a:lnSpc>
                <a:spcPct val="115000"/>
              </a:lnSpc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Процедура обязательной аттестации</a:t>
            </a:r>
            <a:endParaRPr lang="ru-RU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11560" y="5013176"/>
            <a:ext cx="85324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Мотивированная всесторонняя и объективная оценка профессиональных, деловых качеств, результатов профессиональной деятельности педагогического работника по выполнению трудовых обязанностей, возложенных на него трудовым договором.</a:t>
            </a:r>
            <a:endParaRPr lang="ru-RU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115616" y="4581128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Результаты предыдущей аттестации  (в случае её наличия)</a:t>
            </a:r>
            <a:endParaRPr lang="ru-RU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051720" y="3861048"/>
            <a:ext cx="70922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Информация по получению дополнительного профессионального образования по профилю педагогической деятельности</a:t>
            </a:r>
            <a:endParaRPr lang="ru-RU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Овал 47"/>
          <p:cNvSpPr/>
          <p:nvPr/>
        </p:nvSpPr>
        <p:spPr>
          <a:xfrm>
            <a:off x="4067944" y="3140968"/>
            <a:ext cx="216024" cy="288032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0" name="Прямоугольник 49"/>
          <p:cNvSpPr/>
          <p:nvPr/>
        </p:nvSpPr>
        <p:spPr>
          <a:xfrm>
            <a:off x="4283968" y="2996952"/>
            <a:ext cx="48600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Уровень образования и (или) квалификации по специальности или направлению подготовки </a:t>
            </a:r>
            <a:endParaRPr lang="ru-RU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5724128" y="764704"/>
            <a:ext cx="31683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Содержание представления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4572000" y="2204863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Дата заключения трудового договора по данной должности</a:t>
            </a:r>
            <a:endParaRPr lang="ru-RU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644008" y="1556792"/>
            <a:ext cx="44999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Фамилия, имя, отчество (при наличии</a:t>
            </a:r>
            <a:r>
              <a:rPr lang="ru-RU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95536" y="548680"/>
            <a:ext cx="3384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rgbClr val="333399"/>
                </a:solidFill>
              </a:rPr>
              <a:t> </a:t>
            </a:r>
            <a:r>
              <a:rPr lang="ru-RU" sz="14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Представление работодателя в АК ОО на педагога</a:t>
            </a:r>
            <a:endParaRPr lang="ru-RU" sz="1400" b="1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39552" y="1484784"/>
            <a:ext cx="35283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Ознакомление работника с приказом о проведении аттестации (список , график) под роспись не позднее 1 месяца до дня проведения аттестации по графику</a:t>
            </a:r>
            <a:endParaRPr lang="ru-RU" sz="1400" b="1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67544" y="2636912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Срок прохождения аттестации не должен превышать 2-х месяцев </a:t>
            </a:r>
            <a:endParaRPr lang="ru-RU" sz="1400" b="1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Овал 34"/>
          <p:cNvSpPr/>
          <p:nvPr/>
        </p:nvSpPr>
        <p:spPr>
          <a:xfrm>
            <a:off x="251520" y="5085184"/>
            <a:ext cx="216024" cy="288032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6" name="Овал 35"/>
          <p:cNvSpPr/>
          <p:nvPr/>
        </p:nvSpPr>
        <p:spPr>
          <a:xfrm>
            <a:off x="899592" y="4581128"/>
            <a:ext cx="216024" cy="288032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7" name="Овал 36"/>
          <p:cNvSpPr/>
          <p:nvPr/>
        </p:nvSpPr>
        <p:spPr>
          <a:xfrm>
            <a:off x="1763688" y="3933056"/>
            <a:ext cx="216024" cy="288032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0" name="Овал 39"/>
          <p:cNvSpPr/>
          <p:nvPr/>
        </p:nvSpPr>
        <p:spPr>
          <a:xfrm>
            <a:off x="4427984" y="1556792"/>
            <a:ext cx="216024" cy="288032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6" name="Прямоугольник 45"/>
          <p:cNvSpPr/>
          <p:nvPr/>
        </p:nvSpPr>
        <p:spPr>
          <a:xfrm>
            <a:off x="251520" y="1484784"/>
            <a:ext cx="288032" cy="504056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lc="http://schemas.openxmlformats.org/drawingml/2006/lockedCanvas" xmlns:a14="http://schemas.microsoft.com/office/drawing/2010/main" xmlns:dgm="http://schemas.openxmlformats.org/drawingml/2006/diagram" xmlns="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7" name="Прямоугольник 46"/>
          <p:cNvSpPr/>
          <p:nvPr/>
        </p:nvSpPr>
        <p:spPr>
          <a:xfrm>
            <a:off x="107504" y="620688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lc="http://schemas.openxmlformats.org/drawingml/2006/lockedCanvas" xmlns:a14="http://schemas.microsoft.com/office/drawing/2010/main" xmlns:dgm="http://schemas.openxmlformats.org/drawingml/2006/diagram" xmlns="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5" name="Прямоугольник 54"/>
          <p:cNvSpPr/>
          <p:nvPr/>
        </p:nvSpPr>
        <p:spPr>
          <a:xfrm>
            <a:off x="251520" y="2420888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lc="http://schemas.openxmlformats.org/drawingml/2006/lockedCanvas" xmlns:a14="http://schemas.microsoft.com/office/drawing/2010/main" xmlns:dgm="http://schemas.openxmlformats.org/drawingml/2006/diagram" xmlns="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9" name="Овал 48"/>
          <p:cNvSpPr/>
          <p:nvPr/>
        </p:nvSpPr>
        <p:spPr>
          <a:xfrm>
            <a:off x="4283968" y="2204864"/>
            <a:ext cx="216024" cy="288032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3850745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6021288"/>
            <a:ext cx="536038" cy="5317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7584" y="6165304"/>
            <a:ext cx="5451429" cy="259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"/>
              </a:lnSpc>
            </a:pPr>
            <a:r>
              <a:rPr lang="ru-RU" sz="1600" b="1" dirty="0" smtClean="0">
                <a:solidFill>
                  <a:srgbClr val="000099"/>
                </a:solidFill>
                <a:latin typeface="Cambria" pitchFamily="18" charset="0"/>
              </a:rPr>
              <a:t>Министерство образования и науки Алтайского края</a:t>
            </a:r>
            <a:endParaRPr lang="ru-RU" sz="1600" b="1" dirty="0">
              <a:solidFill>
                <a:srgbClr val="000099"/>
              </a:solidFill>
              <a:latin typeface="Cambria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944000" y="6021288"/>
            <a:ext cx="7200000" cy="0"/>
          </a:xfrm>
          <a:prstGeom prst="line">
            <a:avLst/>
          </a:prstGeom>
          <a:ln w="50800">
            <a:gradFill flip="none" rotWithShape="1">
              <a:gsLst>
                <a:gs pos="0">
                  <a:schemeClr val="accent5">
                    <a:lumMod val="40000"/>
                    <a:lumOff val="60000"/>
                  </a:schemeClr>
                </a:gs>
                <a:gs pos="33000">
                  <a:schemeClr val="accent5">
                    <a:lumMod val="95000"/>
                    <a:lumOff val="5000"/>
                  </a:schemeClr>
                </a:gs>
                <a:gs pos="100000">
                  <a:schemeClr val="accent5">
                    <a:lumMod val="6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Рисунок 1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58288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Прямоугольник 29"/>
          <p:cNvSpPr/>
          <p:nvPr/>
        </p:nvSpPr>
        <p:spPr>
          <a:xfrm>
            <a:off x="0" y="476672"/>
            <a:ext cx="8964488" cy="483017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 eaLnBrk="0" hangingPunct="0">
              <a:lnSpc>
                <a:spcPct val="115000"/>
              </a:lnSpc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Состав аттестационной комиссии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539552" y="3717032"/>
            <a:ext cx="8496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Могут быть: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39552" y="1628800"/>
            <a:ext cx="8604448" cy="369332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lvl="0" algn="just" fontAlgn="t"/>
            <a:r>
              <a:rPr lang="ru-RU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Аттестационная комиссия </a:t>
            </a:r>
            <a:r>
              <a:rPr lang="ru-RU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численность – 5-7 человек</a:t>
            </a:r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формируется из:</a:t>
            </a:r>
            <a:endParaRPr lang="ru-RU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683568" y="4509120"/>
            <a:ext cx="846043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60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Руководители муниципальных(краевых) методических объединений</a:t>
            </a:r>
            <a:endParaRPr lang="ru-RU" dirty="0" smtClean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539552" y="1052736"/>
            <a:ext cx="86044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Аттестационная комиссия создается распорядительным актом работодателя в составе председателя, заместителя председателя, секретаря и членов комиссии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23528" y="2564904"/>
            <a:ext cx="288032" cy="443253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lc="http://schemas.openxmlformats.org/drawingml/2006/lockedCanvas" xmlns:a14="http://schemas.microsoft.com/office/drawing/2010/main" xmlns:dgm="http://schemas.openxmlformats.org/drawingml/2006/diagram" xmlns="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Прямоугольник 27"/>
          <p:cNvSpPr/>
          <p:nvPr/>
        </p:nvSpPr>
        <p:spPr>
          <a:xfrm>
            <a:off x="323528" y="1988840"/>
            <a:ext cx="288032" cy="443253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lc="http://schemas.openxmlformats.org/drawingml/2006/lockedCanvas" xmlns:a14="http://schemas.microsoft.com/office/drawing/2010/main" xmlns:dgm="http://schemas.openxmlformats.org/drawingml/2006/diagram" xmlns="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2" name="Прямоугольник 31"/>
          <p:cNvSpPr/>
          <p:nvPr/>
        </p:nvSpPr>
        <p:spPr>
          <a:xfrm>
            <a:off x="323528" y="4077072"/>
            <a:ext cx="288032" cy="443253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lc="http://schemas.openxmlformats.org/drawingml/2006/lockedCanvas" xmlns:a14="http://schemas.microsoft.com/office/drawing/2010/main" xmlns:dgm="http://schemas.openxmlformats.org/drawingml/2006/diagram" xmlns="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7" name="Прямоугольник 36"/>
          <p:cNvSpPr/>
          <p:nvPr/>
        </p:nvSpPr>
        <p:spPr>
          <a:xfrm>
            <a:off x="611560" y="2708920"/>
            <a:ext cx="8532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Руководителей школьного методического объединения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323528" y="3140968"/>
            <a:ext cx="288032" cy="443253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lc="http://schemas.openxmlformats.org/drawingml/2006/lockedCanvas" xmlns:a14="http://schemas.microsoft.com/office/drawing/2010/main" xmlns:dgm="http://schemas.openxmlformats.org/drawingml/2006/diagram" xmlns="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4" name="Прямоугольник 23"/>
          <p:cNvSpPr/>
          <p:nvPr/>
        </p:nvSpPr>
        <p:spPr>
          <a:xfrm>
            <a:off x="323528" y="4581128"/>
            <a:ext cx="288032" cy="443253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lc="http://schemas.openxmlformats.org/drawingml/2006/lockedCanvas" xmlns:a14="http://schemas.microsoft.com/office/drawing/2010/main" xmlns:dgm="http://schemas.openxmlformats.org/drawingml/2006/diagram" xmlns="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3" name="TextBox 32"/>
          <p:cNvSpPr txBox="1"/>
          <p:nvPr/>
        </p:nvSpPr>
        <p:spPr>
          <a:xfrm>
            <a:off x="611560" y="4149080"/>
            <a:ext cx="853244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Представитель муниципального органа управления образованием</a:t>
            </a:r>
          </a:p>
          <a:p>
            <a:endParaRPr lang="ru-RU" sz="1600" b="1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39552" y="2060848"/>
            <a:ext cx="86044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t"/>
            <a:r>
              <a:rPr lang="ru-RU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Представителя первичной профсоюзной организации (в обязательном порядке)</a:t>
            </a:r>
            <a:endParaRPr lang="ru-RU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11560" y="2708920"/>
            <a:ext cx="8532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t"/>
            <a:r>
              <a:rPr lang="ru-RU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11560" y="3284984"/>
            <a:ext cx="8532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Работников организации, в которой работает педагогический работник</a:t>
            </a:r>
          </a:p>
        </p:txBody>
      </p:sp>
    </p:spTree>
    <p:extLst>
      <p:ext uri="{BB962C8B-B14F-4D97-AF65-F5344CB8AC3E}">
        <p14:creationId xmlns:p14="http://schemas.microsoft.com/office/powerpoint/2010/main" xmlns="" val="3850745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530" y="6178094"/>
            <a:ext cx="536038" cy="5317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7584" y="6432242"/>
            <a:ext cx="5451429" cy="2640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300"/>
              </a:lnSpc>
            </a:pPr>
            <a:r>
              <a:rPr lang="ru-RU" sz="1600" b="1" dirty="0" smtClean="0">
                <a:solidFill>
                  <a:srgbClr val="000099"/>
                </a:solidFill>
                <a:latin typeface="Cambria" pitchFamily="18" charset="0"/>
              </a:rPr>
              <a:t>Министерство образования и науки Алтайского края</a:t>
            </a:r>
            <a:endParaRPr lang="ru-RU" sz="1600" b="1" dirty="0">
              <a:solidFill>
                <a:srgbClr val="000099"/>
              </a:solidFill>
              <a:latin typeface="Cambria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944000" y="6365586"/>
            <a:ext cx="7200000" cy="0"/>
          </a:xfrm>
          <a:prstGeom prst="line">
            <a:avLst/>
          </a:prstGeom>
          <a:ln w="50800">
            <a:gradFill flip="none" rotWithShape="1">
              <a:gsLst>
                <a:gs pos="0">
                  <a:schemeClr val="accent5">
                    <a:lumMod val="40000"/>
                    <a:lumOff val="60000"/>
                  </a:schemeClr>
                </a:gs>
                <a:gs pos="33000">
                  <a:schemeClr val="accent5">
                    <a:lumMod val="95000"/>
                    <a:lumOff val="5000"/>
                  </a:schemeClr>
                </a:gs>
                <a:gs pos="100000">
                  <a:schemeClr val="accent5">
                    <a:lumMod val="6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Рисунок 1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58288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Прямоугольник 29"/>
          <p:cNvSpPr/>
          <p:nvPr/>
        </p:nvSpPr>
        <p:spPr>
          <a:xfrm>
            <a:off x="0" y="476672"/>
            <a:ext cx="8964488" cy="483017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 eaLnBrk="0" hangingPunct="0">
              <a:lnSpc>
                <a:spcPct val="115000"/>
              </a:lnSpc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Работа аттестационной комиссии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11560" y="4509120"/>
            <a:ext cx="842493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endParaRPr lang="ru-RU" sz="1600" b="1" dirty="0" smtClean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Результаты внешней экспертной оценки</a:t>
            </a:r>
            <a:endParaRPr lang="ru-RU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11560" y="1844824"/>
            <a:ext cx="8532440" cy="369332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lvl="0" algn="just" fontAlgn="t"/>
            <a:r>
              <a:rPr lang="ru-RU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Педагогический работник должен лично присутствовать на заседании АК ОО</a:t>
            </a:r>
            <a:endParaRPr lang="ru-RU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539552" y="908720"/>
            <a:ext cx="86044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Организация заседания</a:t>
            </a:r>
          </a:p>
          <a:p>
            <a:pPr lvl="0">
              <a:buFont typeface="Arial" pitchFamily="34" charset="0"/>
              <a:buChar char="•"/>
            </a:pPr>
            <a:r>
              <a:rPr lang="ru-RU" sz="16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Собеседование с аттестующимся педагогическим работником    </a:t>
            </a:r>
            <a:endParaRPr lang="ru-RU" b="1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539552" y="1844824"/>
            <a:ext cx="860444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1600" smtClean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1600" smtClean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1600" smtClean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1600" smtClean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1600" smtClean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1600" smtClean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1600" smtClean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1600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51520" y="1844824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lc="http://schemas.openxmlformats.org/drawingml/2006/lockedCanvas" xmlns:a14="http://schemas.microsoft.com/office/drawing/2010/main" xmlns:dgm="http://schemas.openxmlformats.org/drawingml/2006/diagram" xmlns="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Прямоугольник 27"/>
          <p:cNvSpPr/>
          <p:nvPr/>
        </p:nvSpPr>
        <p:spPr>
          <a:xfrm>
            <a:off x="251520" y="2276872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lc="http://schemas.openxmlformats.org/drawingml/2006/lockedCanvas" xmlns:a14="http://schemas.microsoft.com/office/drawing/2010/main" xmlns:dgm="http://schemas.openxmlformats.org/drawingml/2006/diagram" xmlns="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2" name="Прямоугольник 31"/>
          <p:cNvSpPr/>
          <p:nvPr/>
        </p:nvSpPr>
        <p:spPr>
          <a:xfrm>
            <a:off x="179512" y="4581128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lc="http://schemas.openxmlformats.org/drawingml/2006/lockedCanvas" xmlns:a14="http://schemas.microsoft.com/office/drawing/2010/main" xmlns:dgm="http://schemas.openxmlformats.org/drawingml/2006/diagram" xmlns="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6" name="Прямоугольник 35"/>
          <p:cNvSpPr/>
          <p:nvPr/>
        </p:nvSpPr>
        <p:spPr>
          <a:xfrm>
            <a:off x="611560" y="4005064"/>
            <a:ext cx="8532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Дополнительные сведения, представленные самим работником, характеризующие его профессиональную деятельность;</a:t>
            </a:r>
            <a:endParaRPr lang="ru-RU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11560" y="3645025"/>
            <a:ext cx="8532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Представление работодателя;</a:t>
            </a:r>
            <a:endParaRPr lang="ru-RU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79512" y="3573016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lc="http://schemas.openxmlformats.org/drawingml/2006/lockedCanvas" xmlns:a14="http://schemas.microsoft.com/office/drawing/2010/main" xmlns:dgm="http://schemas.openxmlformats.org/drawingml/2006/diagram" xmlns="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1" name="Прямоугольник 20"/>
          <p:cNvSpPr/>
          <p:nvPr/>
        </p:nvSpPr>
        <p:spPr>
          <a:xfrm>
            <a:off x="611560" y="2420888"/>
            <a:ext cx="8532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t"/>
            <a:r>
              <a:rPr lang="ru-RU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При неявке педагогического работника без уважительной причины аттестация проводится без его участия </a:t>
            </a:r>
            <a:endParaRPr lang="ru-RU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11560" y="2996952"/>
            <a:ext cx="8532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t"/>
            <a:endParaRPr lang="ru-RU" b="1" dirty="0" smtClean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fontAlgn="t"/>
            <a:r>
              <a:rPr lang="ru-RU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На заседании АК ОО рассматриваются:</a:t>
            </a:r>
            <a:endParaRPr lang="ru-RU" b="1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79512" y="4005064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lc="http://schemas.openxmlformats.org/drawingml/2006/lockedCanvas" xmlns:a14="http://schemas.microsoft.com/office/drawing/2010/main" xmlns:dgm="http://schemas.openxmlformats.org/drawingml/2006/diagram" xmlns="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xmlns="" val="3850745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530" y="6178094"/>
            <a:ext cx="536038" cy="5317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7584" y="6432242"/>
            <a:ext cx="5451429" cy="2640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300"/>
              </a:lnSpc>
            </a:pPr>
            <a:r>
              <a:rPr lang="ru-RU" sz="1600" b="1" dirty="0" smtClean="0">
                <a:solidFill>
                  <a:srgbClr val="000099"/>
                </a:solidFill>
                <a:latin typeface="Cambria" pitchFamily="18" charset="0"/>
              </a:rPr>
              <a:t>Министерство образования и науки Алтайского края</a:t>
            </a:r>
            <a:endParaRPr lang="ru-RU" sz="1600" b="1" dirty="0">
              <a:solidFill>
                <a:srgbClr val="000099"/>
              </a:solidFill>
              <a:latin typeface="Cambria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944000" y="6365586"/>
            <a:ext cx="7200000" cy="0"/>
          </a:xfrm>
          <a:prstGeom prst="line">
            <a:avLst/>
          </a:prstGeom>
          <a:ln w="50800">
            <a:gradFill flip="none" rotWithShape="1">
              <a:gsLst>
                <a:gs pos="0">
                  <a:schemeClr val="accent5">
                    <a:lumMod val="40000"/>
                    <a:lumOff val="60000"/>
                  </a:schemeClr>
                </a:gs>
                <a:gs pos="33000">
                  <a:schemeClr val="accent5">
                    <a:lumMod val="95000"/>
                    <a:lumOff val="5000"/>
                  </a:schemeClr>
                </a:gs>
                <a:gs pos="100000">
                  <a:schemeClr val="accent5">
                    <a:lumMod val="6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Рисунок 1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58288" cy="105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Прямоугольник 29"/>
          <p:cNvSpPr/>
          <p:nvPr/>
        </p:nvSpPr>
        <p:spPr>
          <a:xfrm>
            <a:off x="0" y="476672"/>
            <a:ext cx="8964488" cy="417871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 eaLnBrk="0" hangingPunct="0">
              <a:lnSpc>
                <a:spcPct val="115000"/>
              </a:lnSpc>
              <a:spcAft>
                <a:spcPts val="0"/>
              </a:spcAft>
              <a:defRPr/>
            </a:pP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39552" y="2276872"/>
            <a:ext cx="8604448" cy="2031325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lvl="0" algn="just" fontAlgn="t"/>
            <a:r>
              <a:rPr lang="ru-RU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Результатов иных процедур, разработанных на уровне организации, включающих обязательную внешнюю оценку. Например: результатов участия работников в конкурсах профессионального мастерства («Учитель года, «Воспитатель года» и др.), результатов оценки </a:t>
            </a:r>
            <a:r>
              <a:rPr lang="ru-RU" b="1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портфолио</a:t>
            </a:r>
            <a:r>
              <a:rPr lang="ru-RU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, открытого учебного занятия и др. Процедура должна включать критерии и показатели оценки профессиональной деятельности работника (их разрабатывает организация) и быть закреплена приказом ОО. </a:t>
            </a:r>
            <a:endParaRPr lang="ru-RU" b="1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539552" y="764704"/>
            <a:ext cx="86044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Внешняя  экспертная оценка проводится по выбору в виде :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539552" y="1340768"/>
            <a:ext cx="86044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Результатов письменных квалификационных испытаний (тест и конспект учебного занятия), проведенных в АКИПКРО</a:t>
            </a:r>
            <a:endParaRPr lang="ru-RU" b="1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79512" y="1340768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lc="http://schemas.openxmlformats.org/drawingml/2006/lockedCanvas" xmlns:a14="http://schemas.microsoft.com/office/drawing/2010/main" xmlns:dgm="http://schemas.openxmlformats.org/drawingml/2006/diagram" xmlns="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Прямоугольник 27"/>
          <p:cNvSpPr/>
          <p:nvPr/>
        </p:nvSpPr>
        <p:spPr>
          <a:xfrm>
            <a:off x="251520" y="2276872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lc="http://schemas.openxmlformats.org/drawingml/2006/lockedCanvas" xmlns:a14="http://schemas.microsoft.com/office/drawing/2010/main" xmlns:dgm="http://schemas.openxmlformats.org/drawingml/2006/diagram" xmlns="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xmlns="" val="3850745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26501</TotalTime>
  <Words>1042</Words>
  <Application>Microsoft Office PowerPoint</Application>
  <PresentationFormat>Экран (4:3)</PresentationFormat>
  <Paragraphs>141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3_Тема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 направления модернизации образования</dc:title>
  <dc:creator>Josef</dc:creator>
  <cp:lastModifiedBy>cicorina</cp:lastModifiedBy>
  <cp:revision>1626</cp:revision>
  <dcterms:modified xsi:type="dcterms:W3CDTF">2017-12-07T08:04:30Z</dcterms:modified>
</cp:coreProperties>
</file>