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88" r:id="rId2"/>
    <p:sldId id="261" r:id="rId3"/>
    <p:sldId id="303" r:id="rId4"/>
    <p:sldId id="294" r:id="rId5"/>
    <p:sldId id="283" r:id="rId6"/>
    <p:sldId id="302" r:id="rId7"/>
    <p:sldId id="284" r:id="rId8"/>
    <p:sldId id="295" r:id="rId9"/>
    <p:sldId id="290" r:id="rId10"/>
    <p:sldId id="301" r:id="rId11"/>
    <p:sldId id="287" r:id="rId12"/>
    <p:sldId id="296" r:id="rId13"/>
    <p:sldId id="286" r:id="rId14"/>
    <p:sldId id="297" r:id="rId15"/>
    <p:sldId id="299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0AA6"/>
    <a:srgbClr val="FF5050"/>
    <a:srgbClr val="33CCFF"/>
    <a:srgbClr val="FFFF66"/>
    <a:srgbClr val="66FF99"/>
    <a:srgbClr val="002474"/>
    <a:srgbClr val="FF99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 autoAdjust="0"/>
    <p:restoredTop sz="92254" autoAdjust="0"/>
  </p:normalViewPr>
  <p:slideViewPr>
    <p:cSldViewPr>
      <p:cViewPr>
        <p:scale>
          <a:sx n="57" d="100"/>
          <a:sy n="57" d="100"/>
        </p:scale>
        <p:origin x="-174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Новый сотрудник</c:v>
                </c:pt>
                <c:pt idx="1">
                  <c:v>1 г.</c:v>
                </c:pt>
                <c:pt idx="2">
                  <c:v>2 г.</c:v>
                </c:pt>
                <c:pt idx="3">
                  <c:v>3 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marker val="1"/>
        <c:axId val="80486784"/>
        <c:axId val="80488320"/>
      </c:lineChart>
      <c:catAx>
        <c:axId val="80486784"/>
        <c:scaling>
          <c:orientation val="minMax"/>
        </c:scaling>
        <c:axPos val="b"/>
        <c:tickLblPos val="nextTo"/>
        <c:crossAx val="80488320"/>
        <c:crosses val="autoZero"/>
        <c:auto val="1"/>
        <c:lblAlgn val="ctr"/>
        <c:lblOffset val="100"/>
      </c:catAx>
      <c:valAx>
        <c:axId val="804883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0486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F9C07F-E546-4C4F-B973-310983AF79FA}" type="datetimeFigureOut">
              <a:rPr/>
              <a:pPr>
                <a:defRPr/>
              </a:pPr>
              <a:t>06.10.2015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7FB3BA-20F8-4BDC-A340-7B9F827F10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B89125-1E4E-44E8-8B6C-1C35E59C526A}" type="datetimeFigureOut">
              <a:rPr/>
              <a:pPr>
                <a:defRPr/>
              </a:pPr>
              <a:t>06.10.2015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AB3E7A-4F69-4234-8AB3-238C504D94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Дайте краткий обзор презентации. Опишите главную суть презентации и обоснуйте ее важность.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Представьте каждую из основных тем.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Чтобы предоставить слушателям ориентир, можно можете 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B8CDF-A4A2-4B2B-ADCE-218D3D72416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BD623-0822-41D9-812C-53D34FC7C46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2E443-8EC2-4691-8FC4-D733E415191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ru-RU"/>
            </a:pPr>
            <a:r>
              <a:rPr dirty="0" smtClean="0"/>
              <a:t>Какие способности приобретут слушатели по завершении обучения? Коротко опишите каждую цель и полезность данной презентации для слушателей.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8581D09-C001-45EF-8D28-96654183BD3E}" type="slidenum">
              <a:rPr lang="ru-RU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ru-RU"/>
            </a:pPr>
            <a:r>
              <a:rPr dirty="0" smtClean="0"/>
              <a:t>Какие способности приобретут слушатели по завершении обучения? Коротко опишите каждую цель и полезность данной презентации для слушателей.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3DB0C-7AE9-4D98-8AF1-ED806D95E91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Используйте заголовки разделов для каждой из тем, чтобы переход был понятен для аудитории. 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25D25-35DA-4C14-9A2D-D22A2DEE541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Образцы макетов таблицы, диаграммы, изображения и видео см. в следующем разделе.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437D4-38CB-4D71-A163-3269657882E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449E-CD67-4A63-B268-D983251D0CBD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4EE3-9CE2-4984-BD97-D2261423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289C-7243-4C62-9273-7FCE8076CFA0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E763-A26F-4FB6-8412-5BD586CE8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DEE2-C896-4270-94AB-40589675D829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587C-0DF1-44FA-9DC0-9C6C70CF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274638"/>
            <a:ext cx="80772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DE1B-5776-4DB2-B897-550E68E893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80772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7CEF-094F-4806-A19F-2005472965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60C1-D884-428E-B833-DCCE2839376A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28A1-A25A-4E2D-AC6C-9D3FE894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FD8F-E7E5-4D9D-BFAC-4CE79848A96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3E8B-7FE1-4DCE-A2A8-E07B3C80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6D1A-FC0E-42AC-9E61-5C7A9B1F406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25CD-ED9E-48ED-812C-5FB2B066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1CE4-291B-4DBD-8186-F6B5FFE469B5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EFC6-AA3C-4AB7-8FCE-5A7D25A7C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12C2-F4D0-41B8-95A2-087DE64195E5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14A1-DE2D-48E4-86B4-983730E29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A6F1-DE7B-498A-8A3D-ED10BFE83C99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F7F-BAF2-4D18-93EC-EC8D1131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3E0E-9093-4362-BC6C-B58D4FADD82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E81A-8D5F-4CB0-8F11-CD857006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87A9-1E8E-4C67-AF2F-ECBF65F237A4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EB1C-88A3-46C0-9C7D-D169BE56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AA23FC-5D60-4A3E-908A-05685745D532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9C8C281-5571-4ECC-8952-603A5E798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703" r:id="rId12"/>
    <p:sldLayoutId id="214748370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2420938"/>
            <a:ext cx="8077200" cy="2879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ТЕОРЕТИЧЕСКОГО</a:t>
            </a:r>
            <a:b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ОБУЧЕНИЯ</a:t>
            </a:r>
            <a:b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МДК 03.01 «Эксплуатация контрольно – кассовой техники»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067175" y="45085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Преподаватель – </a:t>
            </a:r>
            <a:br>
              <a:rPr lang="ru-RU" sz="2800" dirty="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Дегнер Марина Николаевна</a:t>
            </a:r>
            <a:endParaRPr lang="ru-RU" sz="2800" dirty="0">
              <a:solidFill>
                <a:srgbClr val="002474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72307" y="205085"/>
            <a:ext cx="7477124" cy="674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2200" dirty="0" smtClean="0">
                <a:solidFill>
                  <a:srgbClr val="002474"/>
                </a:solidFill>
                <a:effectLst/>
              </a:rPr>
              <a:t/>
            </a:r>
            <a:br>
              <a:rPr lang="ru-RU" sz="2200" dirty="0" smtClean="0">
                <a:solidFill>
                  <a:srgbClr val="002474"/>
                </a:solidFill>
                <a:effectLst/>
              </a:rPr>
            </a:br>
            <a:endParaRPr lang="ru-RU" sz="2200" dirty="0" smtClean="0">
              <a:solidFill>
                <a:srgbClr val="002474"/>
              </a:solidFill>
              <a:effectLst/>
            </a:endParaRPr>
          </a:p>
        </p:txBody>
      </p:sp>
      <p:sp>
        <p:nvSpPr>
          <p:cNvPr id="29698" name="Прямоугольник 7"/>
          <p:cNvSpPr>
            <a:spLocks noChangeArrowheads="1"/>
          </p:cNvSpPr>
          <p:nvPr/>
        </p:nvSpPr>
        <p:spPr bwMode="auto">
          <a:xfrm>
            <a:off x="1547813" y="908050"/>
            <a:ext cx="4319587" cy="43338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Подготовка к/м «АМС- 100 Ф»  к работе</a:t>
            </a:r>
          </a:p>
        </p:txBody>
      </p:sp>
      <p:sp>
        <p:nvSpPr>
          <p:cNvPr id="29699" name="Прямоугольник 8"/>
          <p:cNvSpPr>
            <a:spLocks noChangeArrowheads="1"/>
          </p:cNvSpPr>
          <p:nvPr/>
        </p:nvSpPr>
        <p:spPr bwMode="auto">
          <a:xfrm>
            <a:off x="1116013" y="2133600"/>
            <a:ext cx="2879725" cy="6477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9"/>
          <p:cNvSpPr>
            <a:spLocks noChangeArrowheads="1"/>
          </p:cNvSpPr>
          <p:nvPr/>
        </p:nvSpPr>
        <p:spPr bwMode="auto">
          <a:xfrm>
            <a:off x="1116013" y="1484313"/>
            <a:ext cx="2878137" cy="5762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10"/>
          <p:cNvSpPr>
            <a:spLocks noChangeArrowheads="1"/>
          </p:cNvSpPr>
          <p:nvPr/>
        </p:nvSpPr>
        <p:spPr bwMode="auto">
          <a:xfrm>
            <a:off x="1116013" y="2852738"/>
            <a:ext cx="2878137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1116013" y="4149725"/>
            <a:ext cx="2879725" cy="50323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Прямоугольник 12"/>
          <p:cNvSpPr>
            <a:spLocks noChangeArrowheads="1"/>
          </p:cNvSpPr>
          <p:nvPr/>
        </p:nvSpPr>
        <p:spPr bwMode="auto">
          <a:xfrm>
            <a:off x="1116013" y="4941888"/>
            <a:ext cx="2951162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13"/>
          <p:cNvSpPr>
            <a:spLocks noChangeArrowheads="1"/>
          </p:cNvSpPr>
          <p:nvPr/>
        </p:nvSpPr>
        <p:spPr bwMode="auto">
          <a:xfrm>
            <a:off x="1116013" y="5805488"/>
            <a:ext cx="2951162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29698" idx="1"/>
          </p:cNvCxnSpPr>
          <p:nvPr/>
        </p:nvCxnSpPr>
        <p:spPr>
          <a:xfrm flipH="1">
            <a:off x="971550" y="1125538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1550" y="1125538"/>
            <a:ext cx="0" cy="496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9704" idx="1"/>
          </p:cNvCxnSpPr>
          <p:nvPr/>
        </p:nvCxnSpPr>
        <p:spPr>
          <a:xfrm flipV="1">
            <a:off x="971550" y="6057900"/>
            <a:ext cx="1317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9703" idx="1"/>
          </p:cNvCxnSpPr>
          <p:nvPr/>
        </p:nvCxnSpPr>
        <p:spPr>
          <a:xfrm>
            <a:off x="971550" y="5157788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9701" idx="1"/>
          </p:cNvCxnSpPr>
          <p:nvPr/>
        </p:nvCxnSpPr>
        <p:spPr>
          <a:xfrm>
            <a:off x="958850" y="3070225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71550" y="177323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9699" idx="1"/>
          </p:cNvCxnSpPr>
          <p:nvPr/>
        </p:nvCxnSpPr>
        <p:spPr>
          <a:xfrm>
            <a:off x="1030288" y="2422525"/>
            <a:ext cx="857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Прямоугольник 36"/>
          <p:cNvSpPr>
            <a:spLocks noChangeArrowheads="1"/>
          </p:cNvSpPr>
          <p:nvPr/>
        </p:nvSpPr>
        <p:spPr bwMode="auto">
          <a:xfrm>
            <a:off x="4211638" y="1500188"/>
            <a:ext cx="3003550" cy="6429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Прямоугольник 37"/>
          <p:cNvSpPr>
            <a:spLocks noChangeArrowheads="1"/>
          </p:cNvSpPr>
          <p:nvPr/>
        </p:nvSpPr>
        <p:spPr bwMode="auto">
          <a:xfrm>
            <a:off x="4211638" y="2852738"/>
            <a:ext cx="2159000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Прямоугольник 38"/>
          <p:cNvSpPr>
            <a:spLocks noChangeArrowheads="1"/>
          </p:cNvSpPr>
          <p:nvPr/>
        </p:nvSpPr>
        <p:spPr bwMode="auto">
          <a:xfrm>
            <a:off x="4284663" y="4149725"/>
            <a:ext cx="2159000" cy="50323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5" name="Прямоугольник 39"/>
          <p:cNvSpPr>
            <a:spLocks noChangeArrowheads="1"/>
          </p:cNvSpPr>
          <p:nvPr/>
        </p:nvSpPr>
        <p:spPr bwMode="auto">
          <a:xfrm>
            <a:off x="4284663" y="4941888"/>
            <a:ext cx="2159000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>
            <a:stCxn id="29700" idx="3"/>
            <a:endCxn id="29712" idx="1"/>
          </p:cNvCxnSpPr>
          <p:nvPr/>
        </p:nvCxnSpPr>
        <p:spPr>
          <a:xfrm>
            <a:off x="3994150" y="1773238"/>
            <a:ext cx="217488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9701" idx="3"/>
            <a:endCxn id="29713" idx="1"/>
          </p:cNvCxnSpPr>
          <p:nvPr/>
        </p:nvCxnSpPr>
        <p:spPr>
          <a:xfrm>
            <a:off x="4006850" y="3105150"/>
            <a:ext cx="1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18" name="Прямая со стрелкой 45"/>
          <p:cNvCxnSpPr>
            <a:cxnSpLocks noChangeShapeType="1"/>
            <a:stCxn id="29702" idx="3"/>
            <a:endCxn id="29714" idx="1"/>
          </p:cNvCxnSpPr>
          <p:nvPr/>
        </p:nvCxnSpPr>
        <p:spPr bwMode="auto">
          <a:xfrm>
            <a:off x="4008438" y="4402138"/>
            <a:ext cx="263525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8" name="Прямая со стрелкой 47"/>
          <p:cNvCxnSpPr>
            <a:stCxn id="29703" idx="3"/>
            <a:endCxn id="29715" idx="1"/>
          </p:cNvCxnSpPr>
          <p:nvPr/>
        </p:nvCxnSpPr>
        <p:spPr>
          <a:xfrm>
            <a:off x="4067175" y="5192713"/>
            <a:ext cx="217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076700"/>
            <a:ext cx="2162175" cy="210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" name="Прямая со стрелкой 27"/>
          <p:cNvCxnSpPr>
            <a:endCxn id="29701" idx="1"/>
          </p:cNvCxnSpPr>
          <p:nvPr/>
        </p:nvCxnSpPr>
        <p:spPr>
          <a:xfrm>
            <a:off x="971550" y="3716338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27"/>
          <p:cNvCxnSpPr>
            <a:endCxn id="29701" idx="1"/>
          </p:cNvCxnSpPr>
          <p:nvPr/>
        </p:nvCxnSpPr>
        <p:spPr>
          <a:xfrm>
            <a:off x="971550" y="4437063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27"/>
          <p:cNvCxnSpPr>
            <a:endCxn id="29701" idx="1"/>
          </p:cNvCxnSpPr>
          <p:nvPr/>
        </p:nvCxnSpPr>
        <p:spPr>
          <a:xfrm>
            <a:off x="4008438" y="3752850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4" name="Прямоугольник 37"/>
          <p:cNvSpPr>
            <a:spLocks noChangeArrowheads="1"/>
          </p:cNvSpPr>
          <p:nvPr/>
        </p:nvSpPr>
        <p:spPr bwMode="auto">
          <a:xfrm>
            <a:off x="4211638" y="3500438"/>
            <a:ext cx="2881312" cy="50323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55576" y="260648"/>
            <a:ext cx="7477125" cy="674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Эталон    алгоритма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2793" name="Прямоугольник 10"/>
          <p:cNvSpPr>
            <a:spLocks noGrp="1" noChangeArrowheads="1"/>
          </p:cNvSpPr>
          <p:nvPr>
            <p:ph sz="half" idx="4294967295"/>
          </p:nvPr>
        </p:nvSpPr>
        <p:spPr>
          <a:xfrm>
            <a:off x="1116013" y="3573463"/>
            <a:ext cx="2879725" cy="5048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Получить «нулевой» чек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sz="1800" dirty="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908050"/>
            <a:ext cx="4319587" cy="4333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Подготовка к/м «АМС- 100 Ф»  к работе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2133600"/>
            <a:ext cx="2879725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Включить ККМ  с учетом правил ТБ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6013" y="1484313"/>
            <a:ext cx="2878137" cy="576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Проверить наличие (количество)  ленты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013" y="2852738"/>
            <a:ext cx="2878137" cy="5032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Ввести дату и время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4149725"/>
            <a:ext cx="2879725" cy="5032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Получить «Х» отчет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6013" y="4941888"/>
            <a:ext cx="2951162" cy="5032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Внести разменный фонд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6013" y="5805488"/>
            <a:ext cx="2951162" cy="7667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Заполнить журнал кассира -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операциониста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8" idx="1"/>
          </p:cNvCxnSpPr>
          <p:nvPr/>
        </p:nvCxnSpPr>
        <p:spPr>
          <a:xfrm flipH="1">
            <a:off x="971550" y="1125538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71550" y="1052513"/>
            <a:ext cx="0" cy="504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1"/>
          </p:cNvCxnSpPr>
          <p:nvPr/>
        </p:nvCxnSpPr>
        <p:spPr>
          <a:xfrm>
            <a:off x="971550" y="6092825"/>
            <a:ext cx="144463" cy="9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1"/>
          </p:cNvCxnSpPr>
          <p:nvPr/>
        </p:nvCxnSpPr>
        <p:spPr>
          <a:xfrm>
            <a:off x="971550" y="5157788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958850" y="3070225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71550" y="177323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1"/>
          </p:cNvCxnSpPr>
          <p:nvPr/>
        </p:nvCxnSpPr>
        <p:spPr>
          <a:xfrm>
            <a:off x="1030288" y="2422525"/>
            <a:ext cx="857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211638" y="1412875"/>
            <a:ext cx="4465637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Открыть крышку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чекопечатающего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устройства и при необходимости заправить ленту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11638" y="2852738"/>
            <a:ext cx="3717948" cy="576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КЗ → ВВ → ( 00.00.00 ) →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→ ВВ (00.00 )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84663" y="4149725"/>
            <a:ext cx="2159000" cy="503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КЗ  1Д  ВВ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84663" y="4941888"/>
            <a:ext cx="2159000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∑→ ВВ→ = →ВВ </a:t>
            </a:r>
          </a:p>
        </p:txBody>
      </p:sp>
      <p:cxnSp>
        <p:nvCxnSpPr>
          <p:cNvPr id="48" name="Прямая со стрелкой 47"/>
          <p:cNvCxnSpPr>
            <a:stCxn id="13" idx="3"/>
            <a:endCxn id="0" idx="1"/>
          </p:cNvCxnSpPr>
          <p:nvPr/>
        </p:nvCxnSpPr>
        <p:spPr>
          <a:xfrm>
            <a:off x="4067175" y="5192713"/>
            <a:ext cx="217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076700"/>
            <a:ext cx="2162175" cy="210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" name="Прямая со стрелкой 27"/>
          <p:cNvCxnSpPr>
            <a:endCxn id="11" idx="1"/>
          </p:cNvCxnSpPr>
          <p:nvPr/>
        </p:nvCxnSpPr>
        <p:spPr>
          <a:xfrm>
            <a:off x="971550" y="3716338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27"/>
          <p:cNvCxnSpPr>
            <a:endCxn id="11" idx="1"/>
          </p:cNvCxnSpPr>
          <p:nvPr/>
        </p:nvCxnSpPr>
        <p:spPr>
          <a:xfrm>
            <a:off x="971550" y="4437063"/>
            <a:ext cx="1444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27"/>
          <p:cNvCxnSpPr>
            <a:endCxn id="11" idx="1"/>
          </p:cNvCxnSpPr>
          <p:nvPr/>
        </p:nvCxnSpPr>
        <p:spPr>
          <a:xfrm>
            <a:off x="4008438" y="3752850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37"/>
          <p:cNvSpPr/>
          <p:nvPr/>
        </p:nvSpPr>
        <p:spPr>
          <a:xfrm>
            <a:off x="4211638" y="3500438"/>
            <a:ext cx="1574808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ВВ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995738" y="1844675"/>
            <a:ext cx="2174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2" idx="3"/>
            <a:endCxn id="0" idx="1"/>
          </p:cNvCxnSpPr>
          <p:nvPr/>
        </p:nvCxnSpPr>
        <p:spPr>
          <a:xfrm>
            <a:off x="3995738" y="44021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995738" y="3141663"/>
            <a:ext cx="2174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1D0AA6"/>
                </a:solidFill>
                <a:effectLst/>
                <a:latin typeface="+mn-lt"/>
              </a:rPr>
              <a:t>Критерии оценки построения алгоритма</a:t>
            </a:r>
          </a:p>
        </p:txBody>
      </p:sp>
      <p:graphicFrame>
        <p:nvGraphicFramePr>
          <p:cNvPr id="39961" name="Group 25"/>
          <p:cNvGraphicFramePr>
            <a:graphicFrameLocks noGrp="1"/>
          </p:cNvGraphicFramePr>
          <p:nvPr>
            <p:ph type="tbl" idx="1"/>
          </p:nvPr>
        </p:nvGraphicFramePr>
        <p:xfrm>
          <a:off x="762000" y="1600200"/>
          <a:ext cx="8077200" cy="453548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8600"/>
                <a:gridCol w="4038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Критерий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алгоритм построен без ошибок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ошибка в соблюдении последовательности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ошибки в соблюдении последовательности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 и более ошибок в соблюдении последовательности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8077200" cy="11430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3300"/>
                </a:solidFill>
              </a:rPr>
              <a:t/>
            </a:r>
            <a:br>
              <a:rPr lang="ru-RU" sz="3600" dirty="0" smtClean="0">
                <a:solidFill>
                  <a:srgbClr val="003300"/>
                </a:solidFill>
              </a:rPr>
            </a:br>
            <a:r>
              <a:rPr lang="ru-RU" sz="3600" dirty="0" smtClean="0">
                <a:solidFill>
                  <a:srgbClr val="003300"/>
                </a:solidFill>
              </a:rPr>
              <a:t> </a:t>
            </a:r>
            <a:r>
              <a:rPr lang="ru-RU" sz="3200" dirty="0" smtClean="0">
                <a:solidFill>
                  <a:srgbClr val="003300"/>
                </a:solidFill>
              </a:rPr>
              <a:t/>
            </a:r>
            <a:br>
              <a:rPr lang="ru-RU" sz="3200" dirty="0" smtClean="0">
                <a:solidFill>
                  <a:srgbClr val="003300"/>
                </a:solidFill>
              </a:rPr>
            </a:br>
            <a:r>
              <a:rPr lang="ru-RU" sz="3600" dirty="0" smtClean="0">
                <a:solidFill>
                  <a:srgbClr val="1D0AA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D0AA6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Практическое задание № 3 (подготовка ККМ)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idx="4294967295"/>
          </p:nvPr>
        </p:nvSpPr>
        <p:spPr>
          <a:xfrm>
            <a:off x="684213" y="1600200"/>
            <a:ext cx="8459787" cy="4525963"/>
          </a:xfrm>
        </p:spPr>
        <p:txBody>
          <a:bodyPr>
            <a:normAutofit/>
          </a:bodyPr>
          <a:lstStyle/>
          <a:p>
            <a:pPr marL="182563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1D0AA6"/>
                </a:solidFill>
                <a:cs typeface="Times New Roman" pitchFamily="18" charset="0"/>
              </a:rPr>
              <a:t>Подготовить ККМ к работе в соответствии с эталоном алгоритма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1D0AA6"/>
                </a:solidFill>
                <a:cs typeface="Times New Roman" pitchFamily="18" charset="0"/>
              </a:rPr>
              <a:t>Проверить правильность выполнения задания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34819" name="Picture 5" descr="SDC18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4794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!!!!!!\Фото Порошина\SDC18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4608512" cy="345638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1D0AA6"/>
                </a:solidFill>
                <a:effectLst/>
                <a:latin typeface="+mn-lt"/>
              </a:rPr>
              <a:t>Критерии оценки практического задания № 3</a:t>
            </a:r>
          </a:p>
        </p:txBody>
      </p:sp>
      <p:graphicFrame>
        <p:nvGraphicFramePr>
          <p:cNvPr id="42019" name="Group 35"/>
          <p:cNvGraphicFramePr>
            <a:graphicFrameLocks noGrp="1"/>
          </p:cNvGraphicFramePr>
          <p:nvPr>
            <p:ph type="tbl" idx="1"/>
          </p:nvPr>
        </p:nvGraphicFramePr>
        <p:xfrm>
          <a:off x="251520" y="1484784"/>
          <a:ext cx="8532812" cy="509841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09887"/>
                <a:gridCol w="5622925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баллов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ПЗ выполнено без замечаний, соблюдая требования  ОТ и правила подготовки ККМ к работе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ошибка при выполнении ПЗ, исправленная преподавателем; требования ОТ И правила подготовки ККМ к работе выполнены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ошибки при выполнении ПЗ, исправленные преподавателем; требования ОТ И правила подготовки ККМ к работе выполнены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и более ошибки при выполнении ПЗ, исправленные преподавателем; требования ОТ И правила подготовки ККМ к работе выполнены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1D0AA6"/>
                </a:solidFill>
                <a:effectLst/>
                <a:latin typeface="+mn-lt"/>
              </a:rPr>
              <a:t>Рефлексивный тест</a:t>
            </a:r>
            <a:r>
              <a:rPr lang="ru-RU" sz="4000" dirty="0" smtClean="0">
                <a:solidFill>
                  <a:schemeClr val="accent6"/>
                </a:solidFill>
              </a:rPr>
              <a:t/>
            </a:r>
            <a:br>
              <a:rPr lang="ru-RU" sz="4000" dirty="0" smtClean="0">
                <a:solidFill>
                  <a:schemeClr val="accent6"/>
                </a:solidFill>
              </a:rPr>
            </a:br>
            <a:endParaRPr lang="ru-RU" sz="4000" dirty="0" smtClean="0">
              <a:solidFill>
                <a:schemeClr val="accent6"/>
              </a:solidFill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  <a:p>
            <a:pPr marL="533400" indent="-533400"/>
            <a:endParaRPr lang="ru-RU" smtClean="0"/>
          </a:p>
        </p:txBody>
      </p:sp>
      <p:sp>
        <p:nvSpPr>
          <p:cNvPr id="37891" name="Прямоугольник 36"/>
          <p:cNvSpPr>
            <a:spLocks noChangeArrowheads="1"/>
          </p:cNvSpPr>
          <p:nvPr/>
        </p:nvSpPr>
        <p:spPr bwMode="auto">
          <a:xfrm>
            <a:off x="2411413" y="1628775"/>
            <a:ext cx="4608512" cy="504825"/>
          </a:xfrm>
          <a:prstGeom prst="rect">
            <a:avLst/>
          </a:prstGeom>
          <a:solidFill>
            <a:srgbClr val="33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Знаю и объясню другому</a:t>
            </a:r>
            <a:endParaRPr lang="ru-RU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Прямоугольник 36"/>
          <p:cNvSpPr>
            <a:spLocks noChangeArrowheads="1"/>
          </p:cNvSpPr>
          <p:nvPr/>
        </p:nvSpPr>
        <p:spPr bwMode="auto">
          <a:xfrm>
            <a:off x="2411413" y="2636838"/>
            <a:ext cx="4608512" cy="504825"/>
          </a:xfrm>
          <a:prstGeom prst="rect">
            <a:avLst/>
          </a:prstGeom>
          <a:solidFill>
            <a:srgbClr val="66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Знаю</a:t>
            </a:r>
          </a:p>
        </p:txBody>
      </p:sp>
      <p:sp>
        <p:nvSpPr>
          <p:cNvPr id="37893" name="Прямоугольник 36"/>
          <p:cNvSpPr>
            <a:spLocks noChangeArrowheads="1"/>
          </p:cNvSpPr>
          <p:nvPr/>
        </p:nvSpPr>
        <p:spPr bwMode="auto">
          <a:xfrm>
            <a:off x="2484438" y="3716338"/>
            <a:ext cx="4535487" cy="504825"/>
          </a:xfrm>
          <a:prstGeom prst="rect">
            <a:avLst/>
          </a:prstGeom>
          <a:solidFill>
            <a:srgbClr val="FFFF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Сомневаюсь, что знаю</a:t>
            </a:r>
          </a:p>
        </p:txBody>
      </p:sp>
      <p:sp>
        <p:nvSpPr>
          <p:cNvPr id="4" name="Прямоугольник 36"/>
          <p:cNvSpPr/>
          <p:nvPr/>
        </p:nvSpPr>
        <p:spPr>
          <a:xfrm>
            <a:off x="2484438" y="4797425"/>
            <a:ext cx="4535487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</a:rPr>
              <a:t>Не знаю</a:t>
            </a: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907704" y="188640"/>
            <a:ext cx="5084763" cy="95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1D0AA6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5867400" cy="3302000"/>
          </a:xfrm>
        </p:spPr>
        <p:txBody>
          <a:bodyPr rtlCol="0">
            <a:normAutofit/>
          </a:bodyPr>
          <a:lstStyle/>
          <a:p>
            <a:pPr marL="447675" indent="1588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1D0AA6"/>
                </a:solidFill>
                <a:cs typeface="Times New Roman" pitchFamily="18" charset="0"/>
              </a:rPr>
              <a:t>Составление двух проблемных ситуаций </a:t>
            </a:r>
            <a:r>
              <a:rPr lang="ru-RU" sz="3200" dirty="0">
                <a:solidFill>
                  <a:srgbClr val="1D0AA6"/>
                </a:solidFill>
                <a:cs typeface="Times New Roman" pitchFamily="18" charset="0"/>
              </a:rPr>
              <a:t>при расчетах с </a:t>
            </a:r>
            <a:r>
              <a:rPr lang="ru-RU" sz="3200" dirty="0" smtClean="0">
                <a:solidFill>
                  <a:srgbClr val="1D0AA6"/>
                </a:solidFill>
                <a:cs typeface="Times New Roman" pitchFamily="18" charset="0"/>
              </a:rPr>
              <a:t>покупателями при использовании ККМ</a:t>
            </a:r>
            <a:endParaRPr lang="ru-RU" sz="3200" dirty="0">
              <a:solidFill>
                <a:srgbClr val="1D0AA6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200" dirty="0"/>
          </a:p>
        </p:txBody>
      </p:sp>
      <p:graphicFrame>
        <p:nvGraphicFramePr>
          <p:cNvPr id="3" name="Chart 2"/>
          <p:cNvGraphicFramePr/>
          <p:nvPr/>
        </p:nvGraphicFramePr>
        <p:xfrm flipV="1">
          <a:off x="5767194" y="6524811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60350"/>
            <a:ext cx="8077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474"/>
                </a:solidFill>
                <a:effectLst/>
              </a:rPr>
              <a:t>      </a:t>
            </a:r>
            <a: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0" y="1858963"/>
            <a:ext cx="8964613" cy="4999037"/>
          </a:xfrm>
        </p:spPr>
        <p:txBody>
          <a:bodyPr/>
          <a:lstStyle/>
          <a:p>
            <a:pPr marL="533400" indent="-533400" algn="ctr">
              <a:buFont typeface="Arial" charset="0"/>
              <a:buNone/>
            </a:pPr>
            <a:r>
              <a:rPr lang="ru-RU" sz="3600" smtClean="0">
                <a:cs typeface="Times New Roman" pitchFamily="18" charset="0"/>
              </a:rPr>
              <a:t>    	</a:t>
            </a:r>
            <a:r>
              <a:rPr lang="ru-RU" sz="3600" smtClean="0">
                <a:solidFill>
                  <a:srgbClr val="002474"/>
                </a:solidFill>
                <a:cs typeface="Times New Roman" pitchFamily="18" charset="0"/>
              </a:rPr>
              <a:t>формирование профессиональных компетенций будущих специалистов для выполнения операций по подготовке контрольно - кассовых  машин к работе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474"/>
                </a:solidFill>
                <a:effectLst/>
                <a:latin typeface="+mn-lt"/>
              </a:rPr>
              <a:t>План урока:</a:t>
            </a:r>
            <a:endParaRPr lang="ru-RU" dirty="0">
              <a:solidFill>
                <a:srgbClr val="002474"/>
              </a:solidFill>
              <a:effectLst/>
              <a:latin typeface="+mn-lt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1. Повторение изученного материала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2. Практическое задание № 1 (тест)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3. Практическое задание № 2 (составление алгоритма)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4. Практическое задание № 3 (подготовка ККМ к работе)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5. Заключение и анализ урока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2474"/>
                </a:solidFill>
              </a:rPr>
              <a:t>6. Домашнее задание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8077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474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Повторение изученного 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0772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1. Организация рабочего места контролёра – кассира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2. Охрана труда контролёра – кассира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3. Основные режимы работы ККМ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4. Режим начала работы на ККМ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5. Рабочий режим кассира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6. Режим окончания работы на ККМ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002474"/>
                </a:solidFill>
                <a:cs typeface="Times New Roman" pitchFamily="18" charset="0"/>
              </a:rPr>
              <a:t>7. Этапы подготовки ККМ к работе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6"/>
          <p:cNvSpPr txBox="1">
            <a:spLocks noChangeArrowheads="1"/>
          </p:cNvSpPr>
          <p:nvPr/>
        </p:nvSpPr>
        <p:spPr bwMode="auto">
          <a:xfrm>
            <a:off x="3276600" y="2205038"/>
            <a:ext cx="5257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7200">
                <a:latin typeface="Calibri" pitchFamily="34" charset="0"/>
              </a:rPr>
              <a:t> </a:t>
            </a:r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19138" y="0"/>
            <a:ext cx="84248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331788" algn="l"/>
              </a:tabLst>
            </a:pPr>
            <a:r>
              <a:rPr lang="ru-RU" sz="20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 1 (Тест)</a:t>
            </a:r>
          </a:p>
          <a:p>
            <a:pPr marL="342900" indent="-342900" algn="ctr" eaLnBrk="0" hangingPunct="0">
              <a:tabLst>
                <a:tab pos="331788" algn="l"/>
              </a:tabLst>
            </a:pPr>
            <a:r>
              <a:rPr lang="ru-RU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1600" b="1" u="sng">
              <a:solidFill>
                <a:srgbClr val="0024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Какой документ контролёр - кассир  оформляет в начале и в конце смены?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 кассовую книгу;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журнал кассира – операциониста;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Сколько раз за смену в кассовую машину можно внести разменную монету?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 1 раз;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2 раза;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В) неограниченно.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Как можно проверить готовность кассовой машины к работе?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 получив «нулевой чек»;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включив в эл. сеть, установлением выключателя в положение « </a:t>
            </a:r>
            <a:r>
              <a:rPr lang="en-US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 »;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4. Что обозначает цветная полоса на кассовой ленте?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 окончание чековой ленты;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техническая неисправность ККМ.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5. Какие документы печатает и выдает кассовая машина?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 чеки, отчёты;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акты, чеки, квитанции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6. Можно ли выдавать покупателю чек с 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цветной полосой?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1600" b="1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нельзя;</a:t>
            </a:r>
          </a:p>
          <a:p>
            <a:pPr marL="342900" indent="-342900" eaLnBrk="0" hangingPunct="0">
              <a:tabLst>
                <a:tab pos="331788" algn="l"/>
              </a:tabLst>
            </a:pPr>
            <a:r>
              <a:rPr lang="ru-RU" sz="1600">
                <a:solidFill>
                  <a:srgbClr val="002474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можно, если хорошо просматривается сумма.</a:t>
            </a:r>
          </a:p>
          <a:p>
            <a:pPr marL="342900" indent="-342900" eaLnBrk="0" hangingPunct="0">
              <a:tabLst>
                <a:tab pos="331788" algn="l"/>
              </a:tabLst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331788" algn="l"/>
              </a:tabLst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331788" algn="l"/>
              </a:tabLst>
            </a:pPr>
            <a:endParaRPr lang="ru-RU" b="1"/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-3492500" y="3357563"/>
            <a:ext cx="6249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31788" algn="l"/>
              </a:tabLst>
            </a:pPr>
            <a:endParaRPr lang="ru-RU"/>
          </a:p>
        </p:txBody>
      </p:sp>
      <p:pic>
        <p:nvPicPr>
          <p:cNvPr id="1026" name="Picture 2" descr="G:\Фото109 - 409\SDC14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594416" cy="2524892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611188" y="188913"/>
            <a:ext cx="6246812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2 вариант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Кто осуществляет ввод в эксплуатацию ККМ.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Механик из ЦТО;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Администратор предприятия;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В) старший кассир</a:t>
            </a:r>
          </a:p>
          <a:p>
            <a:pPr marL="342900" indent="-342900"/>
            <a:endParaRPr lang="ru-RU" sz="1600">
              <a:solidFill>
                <a:srgbClr val="002474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2. Какое действие  контролёр – кассир должен</a:t>
            </a: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 выполнить перед  перерывом  в работе?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Устно объявить покупателям о перерыве;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Закрыть денежный ящик, поставить табличку «ПЕРЕРЫВ».</a:t>
            </a: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3. Какое количество отделов может обслуживать кассовая машина «АМС - 100Ф»?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8 отделов: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4 отдела.</a:t>
            </a: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4. Можно ли внести в кассовую машину разменную монету, если уже обслужено два покупателя?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да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нет</a:t>
            </a: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5. Назначение клавиши НЛ в кассовой машине «АМС 100Ф».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Внесение денежных сумм покупателей;</a:t>
            </a:r>
          </a:p>
          <a:p>
            <a:pPr marL="342900" indent="-34290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 Вычисление налогов.</a:t>
            </a:r>
          </a:p>
          <a:p>
            <a:pPr marL="342900" indent="-342900"/>
            <a:r>
              <a:rPr lang="ru-RU" sz="1600" b="1">
                <a:solidFill>
                  <a:srgbClr val="002474"/>
                </a:solidFill>
                <a:latin typeface="Times New Roman" pitchFamily="18" charset="0"/>
              </a:rPr>
              <a:t>6. Какими способами можно проверить подлинность банкноты?</a:t>
            </a:r>
          </a:p>
          <a:p>
            <a:pPr marL="342900" indent="-342900" eaLnBrk="0" hangingPunct="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А)  с помощью специальной техники (детекторов);</a:t>
            </a:r>
          </a:p>
          <a:p>
            <a:pPr marL="342900" indent="-342900" eaLnBrk="0" hangingPunct="0"/>
            <a:r>
              <a:rPr lang="ru-RU" sz="1600">
                <a:solidFill>
                  <a:srgbClr val="002474"/>
                </a:solidFill>
                <a:latin typeface="Times New Roman" pitchFamily="18" charset="0"/>
              </a:rPr>
              <a:t>Б) лабораторным методом.</a:t>
            </a:r>
          </a:p>
          <a:p>
            <a:pPr marL="342900" indent="-342900"/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692150"/>
            <a:ext cx="55467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47813" y="441325"/>
            <a:ext cx="6985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Эталон ответов</a:t>
            </a:r>
          </a:p>
          <a:p>
            <a:pPr eaLnBrk="0" hangingPunct="0"/>
            <a:r>
              <a:rPr lang="ru-RU" b="1" u="sng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вариант</a:t>
            </a:r>
            <a:endParaRPr lang="ru-RU" b="1">
              <a:solidFill>
                <a:srgbClr val="00247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Б) Журнал кассира – операциониста.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а) 1 раз.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а) получив «нулевой » чек.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а) окончание чековой ленты.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а) чеки, отчеты.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б) можно, если хорошо просматривается сумма.</a:t>
            </a:r>
          </a:p>
          <a:p>
            <a:pPr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995738" y="3284538"/>
            <a:ext cx="540226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а) Механик из  ЦТО.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б) Закрыть денежный ящик, поставить табличку     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«ПЕРЕРЫВ».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б) 4 отдела.</a:t>
            </a:r>
          </a:p>
          <a:p>
            <a:pPr eaLnBrk="0" hangingPunct="0"/>
            <a:r>
              <a:rPr lang="ru-RU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б) Нельзя (по техническим параметрам </a:t>
            </a:r>
            <a:r>
              <a:rPr lang="ru-RU" sz="2000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ККМ).</a:t>
            </a:r>
          </a:p>
          <a:p>
            <a:pPr eaLnBrk="0" hangingPunct="0"/>
            <a:r>
              <a:rPr lang="ru-RU" sz="2000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а) Для внесении денежных сумм,      </a:t>
            </a:r>
          </a:p>
          <a:p>
            <a:pPr eaLnBrk="0" hangingPunct="0"/>
            <a:r>
              <a:rPr lang="ru-RU" sz="2000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полученных от покупателей.</a:t>
            </a:r>
          </a:p>
          <a:p>
            <a:pPr eaLnBrk="0" hangingPunct="0"/>
            <a:r>
              <a:rPr lang="ru-RU" sz="2000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а) С помощью специальной техники   </a:t>
            </a:r>
          </a:p>
          <a:p>
            <a:pPr eaLnBrk="0" hangingPunct="0"/>
            <a:r>
              <a:rPr lang="ru-RU" sz="2000">
                <a:solidFill>
                  <a:srgbClr val="00247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(детекторов).</a:t>
            </a: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оценки:</a:t>
            </a:r>
          </a:p>
          <a:p>
            <a:pPr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403226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/>
                <a:gridCol w="3048000"/>
              </a:tblGrid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b="0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 правильных ответов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4 - 5 правильных ответов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правильных ответа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3 - 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правильных ответов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4" name="Прямоугольник 3"/>
          <p:cNvSpPr>
            <a:spLocks noChangeArrowheads="1"/>
          </p:cNvSpPr>
          <p:nvPr/>
        </p:nvSpPr>
        <p:spPr bwMode="auto">
          <a:xfrm>
            <a:off x="2051050" y="188913"/>
            <a:ext cx="4752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474"/>
                </a:solidFill>
                <a:latin typeface="+mn-lt"/>
                <a:cs typeface="+mn-cs"/>
              </a:rPr>
              <a:t>Критерии оценки за тест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idx="1"/>
          </p:nvPr>
        </p:nvSpPr>
        <p:spPr>
          <a:xfrm>
            <a:off x="755650" y="188913"/>
            <a:ext cx="8077200" cy="5505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474"/>
                </a:solidFill>
                <a:cs typeface="Times New Roman" pitchFamily="18" charset="0"/>
              </a:rPr>
              <a:t> Практическое задание № 2 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474"/>
                </a:solidFill>
                <a:cs typeface="Times New Roman" pitchFamily="18" charset="0"/>
              </a:rPr>
              <a:t>(построение алгоритма  подготовки ККМ к работе)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14500"/>
            <a:ext cx="4733925" cy="514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973</Words>
  <Application>Microsoft Office PowerPoint</Application>
  <PresentationFormat>Экран (4:3)</PresentationFormat>
  <Paragraphs>167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УРОК ТЕОРЕТИЧЕСКОГО ОБУЧЕНИЯ МДК 03.01 «Эксплуатация контрольно – кассовой техники»    </vt:lpstr>
      <vt:lpstr>      Цель урока:</vt:lpstr>
      <vt:lpstr>План урока:</vt:lpstr>
      <vt:lpstr>Повторение изученного  </vt:lpstr>
      <vt:lpstr>Слайд 5</vt:lpstr>
      <vt:lpstr>Слайд 6</vt:lpstr>
      <vt:lpstr>Слайд 7</vt:lpstr>
      <vt:lpstr>Слайд 8</vt:lpstr>
      <vt:lpstr>Слайд 9</vt:lpstr>
      <vt:lpstr>    Алгоритм </vt:lpstr>
      <vt:lpstr>Эталон    алгоритма  </vt:lpstr>
      <vt:lpstr>Критерии оценки построения алгоритма</vt:lpstr>
      <vt:lpstr>    Практическое задание № 3 (подготовка ККМ)</vt:lpstr>
      <vt:lpstr>Критерии оценки практического задания № 3</vt:lpstr>
      <vt:lpstr>Рефлексивный тест </vt:lpstr>
      <vt:lpstr>Домашнее задание: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ТЕОРЕТИЧЕСКОГО ОБУЧЕНИЯ МДК 03.01 «Эксплуатация контрольно – кассовой техники»</dc:title>
  <dc:subject/>
  <dc:creator/>
  <cp:keywords/>
  <dc:description/>
  <cp:lastModifiedBy/>
  <cp:revision>11</cp:revision>
  <dcterms:created xsi:type="dcterms:W3CDTF">2011-11-13T08:59:24Z</dcterms:created>
  <dcterms:modified xsi:type="dcterms:W3CDTF">2022-11-02T04:28:51Z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